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3" r:id="rId2"/>
    <p:sldId id="295" r:id="rId3"/>
    <p:sldId id="389" r:id="rId4"/>
    <p:sldId id="390" r:id="rId5"/>
    <p:sldId id="284" r:id="rId6"/>
    <p:sldId id="283" r:id="rId7"/>
    <p:sldId id="296" r:id="rId8"/>
    <p:sldId id="354" r:id="rId9"/>
    <p:sldId id="286" r:id="rId10"/>
    <p:sldId id="355" r:id="rId11"/>
    <p:sldId id="318" r:id="rId12"/>
    <p:sldId id="319" r:id="rId13"/>
    <p:sldId id="289" r:id="rId14"/>
    <p:sldId id="353" r:id="rId15"/>
    <p:sldId id="302" r:id="rId16"/>
    <p:sldId id="412" r:id="rId17"/>
    <p:sldId id="327" r:id="rId18"/>
    <p:sldId id="394" r:id="rId19"/>
    <p:sldId id="335" r:id="rId20"/>
    <p:sldId id="395" r:id="rId21"/>
    <p:sldId id="396" r:id="rId22"/>
    <p:sldId id="413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381" r:id="rId31"/>
    <p:sldId id="377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1"/>
    <p:restoredTop sz="94585"/>
  </p:normalViewPr>
  <p:slideViewPr>
    <p:cSldViewPr snapToGrid="0" snapToObjects="1">
      <p:cViewPr varScale="1">
        <p:scale>
          <a:sx n="83" d="100"/>
          <a:sy n="83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22248-9E6C-444E-BB98-B49C54243F2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D7DA-FFAE-B74E-A7D5-9CD2CE6A0C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DD42-9ACB-574E-B4FA-0F0D2B5621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8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D7DA-FFAE-B74E-A7D5-9CD2CE6A0C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439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02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39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3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3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647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72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179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62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D7DA-FFAE-B74E-A7D5-9CD2CE6A0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79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12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D7DA-FFAE-B74E-A7D5-9CD2CE6A0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A4F1D5-93B7-F94F-B184-59AC16CC24CA}" type="slidenum">
              <a:rPr lang="en-GB" altLang="fr-FR" sz="1100"/>
              <a:pPr eaLnBrk="1" hangingPunct="1"/>
              <a:t>5</a:t>
            </a:fld>
            <a:endParaRPr lang="en-GB" altLang="fr-FR" sz="11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fr-FR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0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A4F1D5-93B7-F94F-B184-59AC16CC24CA}" type="slidenum">
              <a:rPr lang="en-GB" altLang="fr-FR" sz="1100"/>
              <a:pPr eaLnBrk="1" hangingPunct="1"/>
              <a:t>6</a:t>
            </a:fld>
            <a:endParaRPr lang="en-GB" altLang="fr-FR" sz="11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fr-FR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22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D7DA-FFAE-B74E-A7D5-9CD2CE6A0C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D7DA-FFAE-B74E-A7D5-9CD2CE6A0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3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0CE0-F808-DB4E-A31B-1418A846981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85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C192-C41A-7542-843E-04C0A9203681}" type="datetime1">
              <a:rPr lang="fr-FR" smtClean="0"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7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42E6-B893-AE44-998F-3330995C1BCC}" type="datetime1">
              <a:rPr lang="fr-FR" smtClean="0"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3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3FAA-51DB-814E-B159-1892918419E6}" type="datetime1">
              <a:rPr lang="fr-FR" smtClean="0"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1A4-55CF-524E-AE81-9C358AB11507}" type="datetime1">
              <a:rPr lang="fr-FR" smtClean="0"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53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15CC-1E63-B248-859B-478391B38D28}" type="datetime1">
              <a:rPr lang="fr-FR" smtClean="0"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34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A64E-BEEB-CE47-893A-BD44EE27D4B6}" type="datetime1">
              <a:rPr lang="fr-FR" smtClean="0"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04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1DA3-BC99-6745-8F63-BE79F0872169}" type="datetime1">
              <a:rPr lang="fr-FR" smtClean="0"/>
              <a:t>23/11/2017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2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91CE-2CCA-3E4A-ACAE-A1B5F746F265}" type="datetime1">
              <a:rPr lang="fr-FR" smtClean="0"/>
              <a:t>23/11/2017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9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E06E-8CC4-E342-A9AC-1FF92F1EFB8D}" type="datetime1">
              <a:rPr lang="fr-FR" smtClean="0"/>
              <a:t>23/11/2017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4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D58-EF30-5741-A898-C0EB6DE890D2}" type="datetime1">
              <a:rPr lang="fr-FR" smtClean="0"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5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8420-C518-2244-ADB1-854949E9FEA3}" type="datetime1">
              <a:rPr lang="fr-FR" smtClean="0"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57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1DE8-95E0-DD4F-A72C-BEA21B35DDBC}" type="datetime1">
              <a:rPr lang="fr-FR" smtClean="0"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8261-F582-1147-9873-916A3E8A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29806"/>
            <a:ext cx="7772400" cy="2942847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 </a:t>
            </a:r>
            <a:r>
              <a:rPr lang="fr-FR" sz="4000" b="1" dirty="0"/>
              <a:t> </a:t>
            </a:r>
            <a:r>
              <a:rPr lang="fr-FR" sz="4000" b="1" dirty="0" smtClean="0"/>
              <a:t>Les </a:t>
            </a:r>
            <a:r>
              <a:rPr lang="fr-FR" sz="4000" b="1" dirty="0"/>
              <a:t>indicateurs épidémiologiques </a:t>
            </a:r>
            <a:r>
              <a:rPr lang="fr-FR" sz="4000" b="1" dirty="0" smtClean="0"/>
              <a:t>territoriaux 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 smtClean="0"/>
              <a:t> </a:t>
            </a:r>
            <a:r>
              <a:rPr lang="fr-FR" sz="4000" b="1" dirty="0"/>
              <a:t>F</a:t>
            </a:r>
            <a:r>
              <a:rPr lang="fr-FR" sz="4000" b="1" dirty="0" smtClean="0"/>
              <a:t>ocus </a:t>
            </a:r>
            <a:r>
              <a:rPr lang="fr-FR" sz="4000" b="1" dirty="0"/>
              <a:t>sur l’Ile de France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304704"/>
            <a:ext cx="6858000" cy="165576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+mj-lt"/>
              </a:rPr>
              <a:t>Virginie </a:t>
            </a:r>
            <a:r>
              <a:rPr lang="fr-FR" sz="2400" b="1" dirty="0" err="1" smtClean="0">
                <a:latin typeface="+mj-lt"/>
              </a:rPr>
              <a:t>Supervie</a:t>
            </a:r>
            <a:r>
              <a:rPr lang="fr-FR" sz="2400" b="1" dirty="0" smtClean="0">
                <a:latin typeface="+mj-lt"/>
              </a:rPr>
              <a:t> </a:t>
            </a:r>
          </a:p>
          <a:p>
            <a:r>
              <a:rPr lang="fr-FR" sz="2400" b="1" dirty="0" smtClean="0">
                <a:latin typeface="+mj-lt"/>
              </a:rPr>
              <a:t>UMR S 1136, Inserm, UPMC, Paris </a:t>
            </a:r>
          </a:p>
        </p:txBody>
      </p:sp>
      <p:pic>
        <p:nvPicPr>
          <p:cNvPr id="4" name="Picture 4" descr="UPMC_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71" y="1078971"/>
            <a:ext cx="1150143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nonam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-38447"/>
            <a:ext cx="2621072" cy="19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26803" y="6396335"/>
            <a:ext cx="521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COREVIH Nord </a:t>
            </a:r>
            <a:r>
              <a:rPr lang="mr-IN" sz="2400" b="1" dirty="0" smtClean="0"/>
              <a:t>–</a:t>
            </a:r>
            <a:r>
              <a:rPr lang="fr-FR" sz="2400" b="1" dirty="0" smtClean="0"/>
              <a:t> Paris - Novembre 2017</a:t>
            </a:r>
            <a:endParaRPr lang="en-US" sz="2400" b="1" dirty="0"/>
          </a:p>
        </p:txBody>
      </p:sp>
      <p:pic>
        <p:nvPicPr>
          <p:cNvPr id="8" name="Picture 6" descr="Inserm_se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7" y="151491"/>
            <a:ext cx="2852738" cy="7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96" y="4136123"/>
            <a:ext cx="2944991" cy="2693440"/>
          </a:xfrm>
          <a:prstGeom prst="rect">
            <a:avLst/>
          </a:prstGeom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61" y="4139876"/>
            <a:ext cx="2967965" cy="2689686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" y="4136122"/>
            <a:ext cx="2947500" cy="2725737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11" y="1338650"/>
            <a:ext cx="2952976" cy="2720685"/>
          </a:xfrm>
          <a:prstGeom prst="rect">
            <a:avLst/>
          </a:prstGeom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30" y="1340231"/>
            <a:ext cx="2966896" cy="2719104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" y="1353308"/>
            <a:ext cx="2947500" cy="2707178"/>
          </a:xfrm>
          <a:prstGeom prst="rect">
            <a:avLst/>
          </a:prstGeom>
          <a:ln>
            <a:noFill/>
          </a:ln>
        </p:spPr>
      </p:pic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0" y="0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800" b="1" dirty="0">
                <a:latin typeface="+mj-lt"/>
              </a:rPr>
              <a:t>Nombre de nouvelles infections en </a:t>
            </a:r>
            <a:r>
              <a:rPr lang="fr-FR" altLang="fr-FR" sz="2800" b="1" dirty="0" smtClean="0">
                <a:latin typeface="+mj-lt"/>
              </a:rPr>
              <a:t>France, 2004-2014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64522" name="ZoneTexte 12"/>
          <p:cNvSpPr txBox="1">
            <a:spLocks noChangeArrowheads="1"/>
          </p:cNvSpPr>
          <p:nvPr/>
        </p:nvSpPr>
        <p:spPr bwMode="auto">
          <a:xfrm>
            <a:off x="7037354" y="1299348"/>
            <a:ext cx="178529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hétérosexuels </a:t>
            </a:r>
          </a:p>
          <a:p>
            <a:pPr algn="ctr"/>
            <a:r>
              <a:rPr lang="fr-FR" altLang="fr-FR" sz="2000" dirty="0" smtClean="0">
                <a:latin typeface="+mj-lt"/>
              </a:rPr>
              <a:t>nés </a:t>
            </a:r>
            <a:r>
              <a:rPr lang="fr-FR" altLang="fr-FR" sz="2000" dirty="0">
                <a:latin typeface="+mj-lt"/>
              </a:rPr>
              <a:t>à l’étranger</a:t>
            </a:r>
          </a:p>
        </p:txBody>
      </p:sp>
      <p:sp>
        <p:nvSpPr>
          <p:cNvPr id="64523" name="ZoneTexte 15"/>
          <p:cNvSpPr txBox="1">
            <a:spLocks noChangeArrowheads="1"/>
          </p:cNvSpPr>
          <p:nvPr/>
        </p:nvSpPr>
        <p:spPr bwMode="auto">
          <a:xfrm>
            <a:off x="932881" y="4060486"/>
            <a:ext cx="169341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hétérosexuels </a:t>
            </a:r>
          </a:p>
          <a:p>
            <a:pPr algn="ctr"/>
            <a:r>
              <a:rPr lang="fr-FR" altLang="fr-FR" sz="2000" dirty="0">
                <a:latin typeface="+mj-lt"/>
              </a:rPr>
              <a:t>n</a:t>
            </a:r>
            <a:r>
              <a:rPr lang="fr-FR" altLang="fr-FR" sz="2000" dirty="0" smtClean="0">
                <a:latin typeface="+mj-lt"/>
              </a:rPr>
              <a:t>és en France</a:t>
            </a:r>
            <a:endParaRPr lang="fr-FR" altLang="fr-FR" sz="2000" dirty="0">
              <a:latin typeface="+mj-lt"/>
            </a:endParaRPr>
          </a:p>
        </p:txBody>
      </p:sp>
      <p:sp>
        <p:nvSpPr>
          <p:cNvPr id="64524" name="ZoneTexte 16"/>
          <p:cNvSpPr txBox="1">
            <a:spLocks noChangeArrowheads="1"/>
          </p:cNvSpPr>
          <p:nvPr/>
        </p:nvSpPr>
        <p:spPr bwMode="auto">
          <a:xfrm>
            <a:off x="4018869" y="4085886"/>
            <a:ext cx="188096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hétérosexuelles </a:t>
            </a:r>
          </a:p>
          <a:p>
            <a:pPr algn="ctr"/>
            <a:r>
              <a:rPr lang="fr-FR" altLang="fr-FR" sz="2000" dirty="0" smtClean="0">
                <a:latin typeface="+mj-lt"/>
              </a:rPr>
              <a:t>nées </a:t>
            </a:r>
            <a:r>
              <a:rPr lang="fr-FR" altLang="fr-FR" sz="2000" dirty="0">
                <a:latin typeface="+mj-lt"/>
              </a:rPr>
              <a:t>en France</a:t>
            </a:r>
          </a:p>
        </p:txBody>
      </p:sp>
      <p:sp>
        <p:nvSpPr>
          <p:cNvPr id="64525" name="ZoneTexte 17"/>
          <p:cNvSpPr txBox="1">
            <a:spLocks noChangeArrowheads="1"/>
          </p:cNvSpPr>
          <p:nvPr/>
        </p:nvSpPr>
        <p:spPr bwMode="auto">
          <a:xfrm>
            <a:off x="7292409" y="4085886"/>
            <a:ext cx="8305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>
                <a:latin typeface="+mj-lt"/>
              </a:rPr>
              <a:t>UDI</a:t>
            </a:r>
          </a:p>
        </p:txBody>
      </p:sp>
      <p:sp>
        <p:nvSpPr>
          <p:cNvPr id="64521" name="ZoneTexte 11"/>
          <p:cNvSpPr txBox="1">
            <a:spLocks noChangeArrowheads="1"/>
          </p:cNvSpPr>
          <p:nvPr/>
        </p:nvSpPr>
        <p:spPr bwMode="auto">
          <a:xfrm>
            <a:off x="3733593" y="1335737"/>
            <a:ext cx="191020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hétérosexuelles </a:t>
            </a:r>
          </a:p>
          <a:p>
            <a:pPr algn="ctr"/>
            <a:r>
              <a:rPr lang="fr-FR" altLang="fr-FR" sz="2000" dirty="0" smtClean="0">
                <a:latin typeface="+mj-lt"/>
              </a:rPr>
              <a:t>nées à l’étranger</a:t>
            </a:r>
            <a:endParaRPr lang="fr-FR" altLang="fr-FR" sz="2000" dirty="0">
              <a:latin typeface="+mj-lt"/>
            </a:endParaRPr>
          </a:p>
        </p:txBody>
      </p:sp>
      <p:sp>
        <p:nvSpPr>
          <p:cNvPr id="19" name="ZoneTexte 11"/>
          <p:cNvSpPr txBox="1">
            <a:spLocks noChangeArrowheads="1"/>
          </p:cNvSpPr>
          <p:nvPr/>
        </p:nvSpPr>
        <p:spPr bwMode="auto">
          <a:xfrm>
            <a:off x="1216848" y="1334749"/>
            <a:ext cx="97864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 smtClean="0">
                <a:latin typeface="+mj-lt"/>
              </a:rPr>
              <a:t>HSH</a:t>
            </a:r>
            <a:endParaRPr lang="fr-FR" altLang="fr-FR" sz="2000" dirty="0">
              <a:latin typeface="+mj-lt"/>
            </a:endParaRPr>
          </a:p>
        </p:txBody>
      </p:sp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2195490" y="1154747"/>
            <a:ext cx="912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sz="2000" dirty="0" smtClean="0">
                <a:solidFill>
                  <a:srgbClr val="0000FF"/>
                </a:solidFill>
                <a:latin typeface="+mj-lt"/>
              </a:rPr>
              <a:t>29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44%)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5263972" y="1971128"/>
            <a:ext cx="912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is-IS" altLang="fr-FR" sz="2000" dirty="0" smtClean="0">
                <a:solidFill>
                  <a:srgbClr val="0000FF"/>
                </a:solidFill>
              </a:rPr>
              <a:t>1400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21%)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ZoneTexte 14"/>
          <p:cNvSpPr txBox="1">
            <a:spLocks noChangeArrowheads="1"/>
          </p:cNvSpPr>
          <p:nvPr/>
        </p:nvSpPr>
        <p:spPr bwMode="auto">
          <a:xfrm>
            <a:off x="8340945" y="2107630"/>
            <a:ext cx="912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1200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18%)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2232049" y="5199844"/>
            <a:ext cx="782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600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9%)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5328891" y="5353732"/>
            <a:ext cx="782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400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6%)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3" name="ZoneTexte 14"/>
          <p:cNvSpPr txBox="1">
            <a:spLocks noChangeArrowheads="1"/>
          </p:cNvSpPr>
          <p:nvPr/>
        </p:nvSpPr>
        <p:spPr bwMode="auto">
          <a:xfrm>
            <a:off x="8494770" y="5553787"/>
            <a:ext cx="782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&lt;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122213" y="770729"/>
            <a:ext cx="9021787" cy="49891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+mj-lt"/>
              </a:rPr>
              <a:t>∼6600 nouvelles infections en 2014, </a:t>
            </a:r>
            <a:r>
              <a:rPr lang="fr-FR" sz="2400" dirty="0" smtClean="0">
                <a:solidFill>
                  <a:srgbClr val="0432FF"/>
                </a:solidFill>
                <a:latin typeface="+mj-lt"/>
              </a:rPr>
              <a:t>(</a:t>
            </a:r>
            <a:r>
              <a:rPr lang="fr-FR" sz="2400" dirty="0" smtClean="0">
                <a:solidFill>
                  <a:srgbClr val="0432FF"/>
                </a:solidFill>
              </a:rPr>
              <a:t>∼</a:t>
            </a:r>
            <a:r>
              <a:rPr lang="fr-FR" sz="2400" dirty="0" smtClean="0">
                <a:solidFill>
                  <a:srgbClr val="0432FF"/>
                </a:solidFill>
                <a:latin typeface="+mj-lt"/>
              </a:rPr>
              <a:t>70</a:t>
            </a:r>
            <a:r>
              <a:rPr lang="fr-FR" sz="2400" dirty="0">
                <a:solidFill>
                  <a:srgbClr val="0432FF"/>
                </a:solidFill>
                <a:latin typeface="+mj-lt"/>
              </a:rPr>
              <a:t>% chez les hommes)</a:t>
            </a:r>
          </a:p>
          <a:p>
            <a:endParaRPr lang="fr-FR" sz="2400" dirty="0" smtClean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9934" y="6648572"/>
            <a:ext cx="639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j-lt"/>
              </a:rPr>
              <a:t>Marty L., </a:t>
            </a:r>
            <a:r>
              <a:rPr lang="fr-FR" sz="1200" err="1" smtClean="0">
                <a:latin typeface="+mj-lt"/>
              </a:rPr>
              <a:t>Cazein</a:t>
            </a:r>
            <a:r>
              <a:rPr lang="fr-FR" sz="1200" smtClean="0">
                <a:latin typeface="+mj-lt"/>
              </a:rPr>
              <a:t> F., </a:t>
            </a:r>
            <a:r>
              <a:rPr lang="fr-FR" sz="1200" err="1" smtClean="0">
                <a:latin typeface="+mj-lt"/>
              </a:rPr>
              <a:t>Panjo</a:t>
            </a:r>
            <a:r>
              <a:rPr lang="fr-FR" sz="1200" smtClean="0">
                <a:latin typeface="+mj-lt"/>
              </a:rPr>
              <a:t> H., </a:t>
            </a:r>
            <a:r>
              <a:rPr lang="fr-FR" sz="1200" err="1" smtClean="0">
                <a:latin typeface="+mj-lt"/>
              </a:rPr>
              <a:t>Pillonel</a:t>
            </a:r>
            <a:r>
              <a:rPr lang="fr-FR" sz="1200" smtClean="0">
                <a:latin typeface="+mj-lt"/>
              </a:rPr>
              <a:t> J., </a:t>
            </a:r>
            <a:r>
              <a:rPr lang="fr-FR" sz="1200" err="1" smtClean="0">
                <a:latin typeface="+mj-lt"/>
              </a:rPr>
              <a:t>Costagiola</a:t>
            </a:r>
            <a:r>
              <a:rPr lang="fr-FR" sz="1200" smtClean="0">
                <a:latin typeface="+mj-lt"/>
              </a:rPr>
              <a:t> D., </a:t>
            </a:r>
            <a:r>
              <a:rPr lang="fr-FR" sz="1200" err="1" smtClean="0">
                <a:latin typeface="+mj-lt"/>
              </a:rPr>
              <a:t>Supervie</a:t>
            </a:r>
            <a:r>
              <a:rPr lang="fr-FR" sz="1200" smtClean="0">
                <a:latin typeface="+mj-lt"/>
              </a:rPr>
              <a:t> V., </a:t>
            </a:r>
            <a:r>
              <a:rPr lang="fr-FR" sz="1200" dirty="0">
                <a:latin typeface="+mj-lt"/>
              </a:rPr>
              <a:t>PROJET ANRS </a:t>
            </a:r>
            <a:r>
              <a:rPr lang="fr-FR" sz="1200" dirty="0" smtClean="0">
                <a:latin typeface="+mj-lt"/>
              </a:rPr>
              <a:t>INDIC et HERMETIC </a:t>
            </a:r>
            <a:endParaRPr lang="fr-FR" sz="12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02887" y="2079501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&gt;70% </a:t>
            </a:r>
            <a:r>
              <a:rPr lang="en-US" b="1" dirty="0" err="1" smtClean="0">
                <a:solidFill>
                  <a:schemeClr val="accent6"/>
                </a:solidFill>
              </a:rPr>
              <a:t>nées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accent6"/>
                </a:solidFill>
              </a:rPr>
              <a:t>en</a:t>
            </a:r>
            <a:r>
              <a:rPr lang="en-US" b="1" dirty="0" smtClean="0">
                <a:solidFill>
                  <a:schemeClr val="accent6"/>
                </a:solidFill>
              </a:rPr>
              <a:t> ASS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265148" y="2079501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&gt;70% </a:t>
            </a:r>
            <a:r>
              <a:rPr lang="en-US" b="1" dirty="0" err="1" smtClean="0">
                <a:solidFill>
                  <a:schemeClr val="accent6"/>
                </a:solidFill>
              </a:rPr>
              <a:t>nés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accent6"/>
                </a:solidFill>
              </a:rPr>
              <a:t>en</a:t>
            </a:r>
            <a:r>
              <a:rPr lang="en-US" b="1" dirty="0" smtClean="0">
                <a:solidFill>
                  <a:schemeClr val="accent6"/>
                </a:solidFill>
              </a:rPr>
              <a:t> ASS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370772" y="5192482"/>
            <a:ext cx="126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∼ </a:t>
            </a:r>
            <a:r>
              <a:rPr lang="en-US" b="1" dirty="0">
                <a:solidFill>
                  <a:schemeClr val="accent6"/>
                </a:solidFill>
              </a:rPr>
              <a:t>3</a:t>
            </a:r>
            <a:r>
              <a:rPr lang="en-US" b="1" dirty="0" smtClean="0">
                <a:solidFill>
                  <a:schemeClr val="accent6"/>
                </a:solidFill>
              </a:rPr>
              <a:t>0% </a:t>
            </a:r>
            <a:r>
              <a:rPr lang="en-US" b="1" dirty="0" err="1" smtClean="0">
                <a:solidFill>
                  <a:schemeClr val="accent6"/>
                </a:solidFill>
              </a:rPr>
              <a:t>nés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accent6"/>
                </a:solidFill>
              </a:rPr>
              <a:t>à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l’étranger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66469" y="1621487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&gt;20% </a:t>
            </a:r>
            <a:r>
              <a:rPr lang="en-US" b="1" dirty="0" err="1" smtClean="0">
                <a:solidFill>
                  <a:schemeClr val="accent6"/>
                </a:solidFill>
              </a:rPr>
              <a:t>nés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accent6"/>
                </a:solidFill>
              </a:rPr>
              <a:t>à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l’étranger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449"/>
            <a:ext cx="9144000" cy="5669280"/>
          </a:xfrm>
          <a:prstGeom prst="rect">
            <a:avLst/>
          </a:prstGeom>
        </p:spPr>
      </p:pic>
      <p:sp>
        <p:nvSpPr>
          <p:cNvPr id="58369" name="Titre 1"/>
          <p:cNvSpPr>
            <a:spLocks noGrp="1"/>
          </p:cNvSpPr>
          <p:nvPr>
            <p:ph type="title"/>
          </p:nvPr>
        </p:nvSpPr>
        <p:spPr>
          <a:xfrm>
            <a:off x="0" y="-100013"/>
            <a:ext cx="9251950" cy="1143001"/>
          </a:xfrm>
        </p:spPr>
        <p:txBody>
          <a:bodyPr/>
          <a:lstStyle/>
          <a:p>
            <a:r>
              <a:rPr lang="fr-FR" altLang="fr-FR" sz="2400" b="1" dirty="0"/>
              <a:t>Temps médian en années entre les étapes de la prise en charge du VIH en France en </a:t>
            </a:r>
            <a:r>
              <a:rPr lang="fr-FR" altLang="fr-FR" sz="2400" b="1" dirty="0" smtClean="0"/>
              <a:t>2013</a:t>
            </a:r>
            <a:endParaRPr lang="fr-FR" altLang="fr-FR" sz="2400" b="1" dirty="0"/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2841769" y="1050829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3,7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2841769" y="1680121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4,3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2841769" y="2288698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4,4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2841769" y="2887998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3,0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2841769" y="3489154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2841769" y="4097731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2,8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2841769" y="4687754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3,2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6138906" y="819506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6699817" y="1429517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2000" b="1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236152" y="2594842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5266747" y="3227374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6502668" y="828036"/>
            <a:ext cx="512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6817537" y="2036783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5029342" y="3814705"/>
            <a:ext cx="5100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0,1</a:t>
            </a:r>
          </a:p>
          <a:p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5473557" y="4447008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6792479" y="1064648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7029884" y="1664396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7167786" y="2270340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5430442" y="2875675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5537865" y="3504367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5320722" y="4084690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5727600" y="4689367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2000" b="1" dirty="0">
              <a:solidFill>
                <a:srgbClr val="0432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72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453"/>
            <a:ext cx="9144000" cy="5669280"/>
          </a:xfrm>
          <a:prstGeom prst="rect">
            <a:avLst/>
          </a:prstGeom>
        </p:spPr>
      </p:pic>
      <p:sp>
        <p:nvSpPr>
          <p:cNvPr id="58369" name="Titre 1"/>
          <p:cNvSpPr>
            <a:spLocks noGrp="1"/>
          </p:cNvSpPr>
          <p:nvPr>
            <p:ph type="title"/>
          </p:nvPr>
        </p:nvSpPr>
        <p:spPr>
          <a:xfrm>
            <a:off x="0" y="-100013"/>
            <a:ext cx="9251950" cy="1143001"/>
          </a:xfrm>
        </p:spPr>
        <p:txBody>
          <a:bodyPr/>
          <a:lstStyle/>
          <a:p>
            <a:r>
              <a:rPr lang="fr-FR" altLang="fr-FR" sz="2400" b="1" dirty="0"/>
              <a:t>Temps médian en années entre les étapes de la prise en charge du VIH en France en </a:t>
            </a:r>
            <a:r>
              <a:rPr lang="fr-FR" altLang="fr-FR" sz="2400" b="1" dirty="0" smtClean="0"/>
              <a:t>2013</a:t>
            </a:r>
            <a:endParaRPr lang="fr-FR" altLang="fr-FR" sz="2400" b="1" dirty="0"/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2841769" y="1050829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3,7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2841769" y="1680121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4,3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2841769" y="2288698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4,4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2841769" y="2887998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3,0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2841769" y="3489154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2841769" y="4097731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2,8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2841769" y="4687754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3,2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6138906" y="819506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6699817" y="1429517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1800" b="1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236152" y="2594842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5266747" y="3227374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6502668" y="828036"/>
            <a:ext cx="512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6817537" y="2036783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5029342" y="3814705"/>
            <a:ext cx="4748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0,1</a:t>
            </a:r>
          </a:p>
          <a:p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5473557" y="4447008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0,1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6792479" y="1064648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7029884" y="1664396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7167786" y="2270340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5430442" y="2875675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5537865" y="3504367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5320722" y="4084690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5727600" y="4689367"/>
            <a:ext cx="474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0432FF"/>
                </a:solidFill>
                <a:latin typeface="+mj-lt"/>
              </a:rPr>
              <a:t>0,4</a:t>
            </a:r>
            <a:endParaRPr lang="fr-FR" altLang="fr-FR" sz="18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13495" y="3230150"/>
            <a:ext cx="2830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altLang="fr-FR" sz="2000" dirty="0" smtClean="0">
                <a:solidFill>
                  <a:srgbClr val="FF0000"/>
                </a:solidFill>
                <a:ea typeface="Calibri" charset="0"/>
                <a:cs typeface="Calibri" charset="0"/>
                <a:sym typeface="Wingdings" charset="2"/>
              </a:rPr>
              <a:t>délais entre entrée dans le soin et initiation du TARV depuis 2010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37707" y="2562256"/>
            <a:ext cx="9068586" cy="156966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3200" dirty="0" smtClean="0">
                <a:solidFill>
                  <a:schemeClr val="bg1"/>
                </a:solidFill>
                <a:latin typeface="+mj-lt"/>
              </a:rPr>
              <a:t>Réduire les délais entre infection et diagnostic du VIH</a:t>
            </a:r>
          </a:p>
          <a:p>
            <a:endParaRPr lang="fr-FR" altLang="fr-FR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fr-FR" altLang="fr-FR" sz="3200" dirty="0" smtClean="0">
                <a:solidFill>
                  <a:schemeClr val="bg1"/>
                </a:solidFill>
                <a:latin typeface="+mj-lt"/>
              </a:rPr>
              <a:t>Améliorer l’entrée dans le soin des UDI</a:t>
            </a:r>
            <a:endParaRPr lang="fr-FR" altLang="fr-F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5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91859"/>
              </p:ext>
            </p:extLst>
          </p:nvPr>
        </p:nvGraphicFramePr>
        <p:xfrm>
          <a:off x="48949" y="539570"/>
          <a:ext cx="6246844" cy="5841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372"/>
                <a:gridCol w="2096749"/>
                <a:gridCol w="2119723"/>
              </a:tblGrid>
              <a:tr h="402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Nombre de</a:t>
                      </a: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personnes non diagnostiquées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(95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CI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24197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(22296-25944)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7157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(6111-8044)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30%</a:t>
                      </a:r>
                      <a:endParaRPr lang="fr-FR" sz="1500" b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(1624-2459)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8%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462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5159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(4398-5786)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21%</a:t>
                      </a:r>
                      <a:endParaRPr lang="fr-FR" sz="1500" b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4002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3811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(3270-4354)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i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74%</a:t>
                      </a:r>
                      <a:endParaRPr lang="fr-FR" sz="1500" b="1" i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5265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(4409-6446)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22%</a:t>
                      </a:r>
                      <a:endParaRPr lang="fr-FR" sz="1500" b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3565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(2943-4316)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i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68%</a:t>
                      </a:r>
                      <a:endParaRPr lang="fr-FR" sz="1500" b="1" i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1526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(1254-1828)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6%</a:t>
                      </a:r>
                      <a:endParaRPr lang="fr-FR" sz="1500" b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2711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(2108-3476)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11%</a:t>
                      </a:r>
                      <a:endParaRPr lang="fr-FR" sz="1500" b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marL="0" indent="11113" algn="l">
                        <a:spcAft>
                          <a:spcPts val="0"/>
                        </a:spcAft>
                        <a:tabLst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UDI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nés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(91-512)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&lt;1%</a:t>
                      </a:r>
                      <a:endParaRPr lang="fr-FR" sz="1500" b="1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marL="0" indent="11113" algn="l">
                        <a:spcAft>
                          <a:spcPts val="0"/>
                        </a:spcAft>
                        <a:tabLst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UDI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nés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à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153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(79-270)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dirty="0" smtClean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>
                          <a:solidFill>
                            <a:srgbClr val="0432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&lt;1%</a:t>
                      </a:r>
                    </a:p>
                  </a:txBody>
                  <a:tcPr marL="55126" marR="55126" marT="0" marB="0">
                    <a:noFill/>
                  </a:tcPr>
                </a:tc>
              </a:tr>
            </a:tbl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8949" y="6397838"/>
            <a:ext cx="259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 70% des hommes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07076"/>
              </p:ext>
            </p:extLst>
          </p:nvPr>
        </p:nvGraphicFramePr>
        <p:xfrm>
          <a:off x="48949" y="539570"/>
          <a:ext cx="8862084" cy="5841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372"/>
                <a:gridCol w="2096749"/>
                <a:gridCol w="2119723"/>
                <a:gridCol w="2615240"/>
              </a:tblGrid>
              <a:tr h="402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Nombre de</a:t>
                      </a: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personnes non diagnostiquées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(95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CI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Taille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population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18-64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ans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(95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Prevalence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 VIH non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diagnostiqué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pour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24197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(22296-25944)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39468952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6,1</a:t>
                      </a:r>
                      <a:endParaRPr lang="fr-FR" sz="1500" b="0" i="0" kern="1200" dirty="0" smtClean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(5,6-6,6)</a:t>
                      </a:r>
                      <a:endParaRPr lang="fr-FR" sz="15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7157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(6111-8044)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267668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(214713-331039)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267,9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(201,3-354,9)</a:t>
                      </a:r>
                      <a:endParaRPr lang="fr-FR" sz="1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(1624-2459)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42062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(33740-52020)</a:t>
                      </a:r>
                      <a:endParaRPr lang="fr-FR" sz="1500" b="0" dirty="0">
                        <a:solidFill>
                          <a:srgbClr val="2F549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481,6 </a:t>
                      </a:r>
                      <a:endParaRPr lang="fr-FR" sz="1500" b="1" dirty="0" smtClean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(355,2-633,4)</a:t>
                      </a:r>
                      <a:endParaRPr lang="fr-FR" sz="1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5159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(4398-5786)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2830868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(2828844-2832069)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18,2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(15,5-20,4)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2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3811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(3270-4354)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451879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(451556-452070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84,3 </a:t>
                      </a:r>
                      <a:endParaRPr lang="fr-FR" sz="1500" b="1" dirty="0" smtClean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(72,4-96,3)</a:t>
                      </a:r>
                      <a:endParaRPr lang="fr-FR" sz="1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5265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(4409-6446)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2587880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(2577924-2596546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20,3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(17,0-24,9)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3565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(2943-4316)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395228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(393707-396551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90,2 </a:t>
                      </a:r>
                      <a:endParaRPr lang="fr-FR" sz="1500" b="1" dirty="0" smtClean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(74,6-109,2)</a:t>
                      </a:r>
                      <a:endParaRPr lang="fr-FR" sz="1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1526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(1254-1828)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17168535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(17156260-17175817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0,9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(0,7-1,1)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2711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(2108-3476)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16468473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(16405114-16523617)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1,6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(1,3-2,1)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marL="0" indent="11113" algn="l">
                        <a:spcAft>
                          <a:spcPts val="0"/>
                        </a:spcAft>
                        <a:tabLst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UDI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nés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(91-512)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89275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(69929-112140)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22,9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(9,5-49,1)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marL="0" indent="11113" algn="l">
                        <a:spcAft>
                          <a:spcPts val="0"/>
                        </a:spcAft>
                        <a:tabLst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UDI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nés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à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153 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(79-270)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14192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(11118-17743)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108,6 </a:t>
                      </a:r>
                      <a:endParaRPr lang="fr-FR" sz="1500" b="1" dirty="0" smtClean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r-IN" sz="15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(53,1-188,7)</a:t>
                      </a:r>
                      <a:endParaRPr lang="fr-FR" sz="15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8949" y="6397838"/>
            <a:ext cx="259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 70% des hommes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858126" y="6459393"/>
            <a:ext cx="1052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*</a:t>
            </a:r>
            <a:r>
              <a:rPr lang="en-US" sz="1000" dirty="0" err="1" smtClean="0"/>
              <a:t>Insee</a:t>
            </a:r>
            <a:r>
              <a:rPr lang="en-US" sz="1000" dirty="0" smtClean="0"/>
              <a:t> 2013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07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06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800" b="1" dirty="0" smtClean="0">
                <a:latin typeface="+mj-lt"/>
              </a:rPr>
              <a:t>Epidémie cachée en 2013 par région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1907" y="820988"/>
            <a:ext cx="394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Nombre de PVVIH non diagnostiquées :</a:t>
            </a:r>
          </a:p>
          <a:p>
            <a:pPr algn="ctr"/>
            <a:r>
              <a:rPr lang="fr-FR" b="1" dirty="0"/>
              <a:t>24 700 (22 600-26 900)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83403" y="1547546"/>
            <a:ext cx="650929" cy="449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34924" y="6648064"/>
            <a:ext cx="639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j-lt"/>
              </a:rPr>
              <a:t>Marty L., </a:t>
            </a:r>
            <a:r>
              <a:rPr lang="fr-FR" sz="1200" err="1" smtClean="0">
                <a:latin typeface="+mj-lt"/>
              </a:rPr>
              <a:t>Cazein</a:t>
            </a:r>
            <a:r>
              <a:rPr lang="fr-FR" sz="1200" smtClean="0">
                <a:latin typeface="+mj-lt"/>
              </a:rPr>
              <a:t> F., </a:t>
            </a:r>
            <a:r>
              <a:rPr lang="fr-FR" sz="1200" err="1" smtClean="0">
                <a:latin typeface="+mj-lt"/>
              </a:rPr>
              <a:t>Panjo</a:t>
            </a:r>
            <a:r>
              <a:rPr lang="fr-FR" sz="1200" smtClean="0">
                <a:latin typeface="+mj-lt"/>
              </a:rPr>
              <a:t> H., </a:t>
            </a:r>
            <a:r>
              <a:rPr lang="fr-FR" sz="1200" err="1" smtClean="0">
                <a:latin typeface="+mj-lt"/>
              </a:rPr>
              <a:t>Pillonel</a:t>
            </a:r>
            <a:r>
              <a:rPr lang="fr-FR" sz="1200" smtClean="0">
                <a:latin typeface="+mj-lt"/>
              </a:rPr>
              <a:t> J., </a:t>
            </a:r>
            <a:r>
              <a:rPr lang="fr-FR" sz="1200" err="1" smtClean="0">
                <a:latin typeface="+mj-lt"/>
              </a:rPr>
              <a:t>Costagiola</a:t>
            </a:r>
            <a:r>
              <a:rPr lang="fr-FR" sz="1200" smtClean="0">
                <a:latin typeface="+mj-lt"/>
              </a:rPr>
              <a:t> D., </a:t>
            </a:r>
            <a:r>
              <a:rPr lang="fr-FR" sz="1200" err="1" smtClean="0">
                <a:latin typeface="+mj-lt"/>
              </a:rPr>
              <a:t>Supervie</a:t>
            </a:r>
            <a:r>
              <a:rPr lang="fr-FR" sz="1200" smtClean="0">
                <a:latin typeface="+mj-lt"/>
              </a:rPr>
              <a:t> V., </a:t>
            </a:r>
            <a:r>
              <a:rPr lang="fr-FR" sz="1200" dirty="0">
                <a:latin typeface="+mj-lt"/>
              </a:rPr>
              <a:t>PROJET ANRS </a:t>
            </a:r>
            <a:r>
              <a:rPr lang="fr-FR" sz="1200" dirty="0" smtClean="0">
                <a:latin typeface="+mj-lt"/>
              </a:rPr>
              <a:t>INDIC et HERMETIC </a:t>
            </a:r>
            <a:endParaRPr lang="fr-FR" sz="1200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1760" y="5566597"/>
            <a:ext cx="430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 de 50% des PVVIH non diagnostiquées résident en IDF, PACA et </a:t>
            </a:r>
            <a:r>
              <a:rPr lang="fr-FR"/>
              <a:t>Rhône-Alpes</a:t>
            </a:r>
            <a:r>
              <a:rPr lang="fr-FR" smtClean="0"/>
              <a:t>;</a:t>
            </a:r>
            <a:endParaRPr lang="fr-FR" dirty="0" smtClean="0">
              <a:latin typeface="+mj-lt"/>
            </a:endParaRPr>
          </a:p>
          <a:p>
            <a:pPr algn="ctr"/>
            <a:endParaRPr lang="fr-FR" dirty="0">
              <a:latin typeface="+mj-lt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" y="1764431"/>
            <a:ext cx="4479720" cy="3806491"/>
          </a:xfrm>
          <a:prstGeom prst="rect">
            <a:avLst/>
          </a:prstGeom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672890" y="1679062"/>
            <a:ext cx="650929" cy="449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52" y="1744319"/>
            <a:ext cx="4339248" cy="367434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06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800" b="1" dirty="0" smtClean="0">
                <a:latin typeface="+mj-lt"/>
              </a:rPr>
              <a:t>Epidémie cachée en 2013 par région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1907" y="820988"/>
            <a:ext cx="394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Nombre de PVVIH non diagnostiquées :</a:t>
            </a:r>
          </a:p>
          <a:p>
            <a:pPr algn="ctr"/>
            <a:r>
              <a:rPr lang="fr-FR" b="1" dirty="0"/>
              <a:t>24 700 (22 600-26 900)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104943" y="820988"/>
            <a:ext cx="386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Nombre de PVVIH </a:t>
            </a:r>
            <a:r>
              <a:rPr lang="fr-FR" b="1" dirty="0">
                <a:latin typeface="+mj-lt"/>
              </a:rPr>
              <a:t>non diagnostiquées </a:t>
            </a:r>
            <a:r>
              <a:rPr lang="fr-FR" b="1" dirty="0" smtClean="0">
                <a:latin typeface="+mj-lt"/>
              </a:rPr>
              <a:t>pour 10000 habitants (18-64 ans) : </a:t>
            </a:r>
          </a:p>
          <a:p>
            <a:pPr algn="ctr"/>
            <a:r>
              <a:rPr lang="fr-FR" b="1" dirty="0" smtClean="0"/>
              <a:t>6,3 </a:t>
            </a:r>
            <a:r>
              <a:rPr lang="fr-FR" b="1" dirty="0"/>
              <a:t>(</a:t>
            </a:r>
            <a:r>
              <a:rPr lang="fr-FR" b="1" dirty="0" smtClean="0"/>
              <a:t>5,7 </a:t>
            </a:r>
            <a:r>
              <a:rPr lang="fr-FR" b="1" dirty="0"/>
              <a:t>– </a:t>
            </a:r>
            <a:r>
              <a:rPr lang="fr-FR" b="1" dirty="0" smtClean="0"/>
              <a:t>6,8)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700114" y="5576798"/>
            <a:ext cx="436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j-lt"/>
              </a:rPr>
              <a:t>Taux très élevés en </a:t>
            </a:r>
            <a:r>
              <a:rPr lang="fr-FR" dirty="0">
                <a:latin typeface="+mj-lt"/>
              </a:rPr>
              <a:t>Guyane, </a:t>
            </a:r>
            <a:r>
              <a:rPr lang="fr-FR" dirty="0" smtClean="0">
                <a:latin typeface="+mj-lt"/>
              </a:rPr>
              <a:t>Guadeloupe</a:t>
            </a:r>
            <a:r>
              <a:rPr lang="fr-FR" dirty="0">
                <a:latin typeface="+mj-lt"/>
              </a:rPr>
              <a:t> 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>
                <a:latin typeface="+mj-lt"/>
              </a:rPr>
              <a:t>puis IDF et Martinique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83403" y="1547546"/>
            <a:ext cx="650929" cy="449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34924" y="6648064"/>
            <a:ext cx="639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j-lt"/>
              </a:rPr>
              <a:t>Marty L., </a:t>
            </a:r>
            <a:r>
              <a:rPr lang="fr-FR" sz="1200" err="1" smtClean="0">
                <a:latin typeface="+mj-lt"/>
              </a:rPr>
              <a:t>Cazein</a:t>
            </a:r>
            <a:r>
              <a:rPr lang="fr-FR" sz="1200" smtClean="0">
                <a:latin typeface="+mj-lt"/>
              </a:rPr>
              <a:t> F., </a:t>
            </a:r>
            <a:r>
              <a:rPr lang="fr-FR" sz="1200" err="1" smtClean="0">
                <a:latin typeface="+mj-lt"/>
              </a:rPr>
              <a:t>Panjo</a:t>
            </a:r>
            <a:r>
              <a:rPr lang="fr-FR" sz="1200" smtClean="0">
                <a:latin typeface="+mj-lt"/>
              </a:rPr>
              <a:t> H., </a:t>
            </a:r>
            <a:r>
              <a:rPr lang="fr-FR" sz="1200" err="1" smtClean="0">
                <a:latin typeface="+mj-lt"/>
              </a:rPr>
              <a:t>Pillonel</a:t>
            </a:r>
            <a:r>
              <a:rPr lang="fr-FR" sz="1200" smtClean="0">
                <a:latin typeface="+mj-lt"/>
              </a:rPr>
              <a:t> J., </a:t>
            </a:r>
            <a:r>
              <a:rPr lang="fr-FR" sz="1200" err="1" smtClean="0">
                <a:latin typeface="+mj-lt"/>
              </a:rPr>
              <a:t>Costagiola</a:t>
            </a:r>
            <a:r>
              <a:rPr lang="fr-FR" sz="1200" smtClean="0">
                <a:latin typeface="+mj-lt"/>
              </a:rPr>
              <a:t> D., </a:t>
            </a:r>
            <a:r>
              <a:rPr lang="fr-FR" sz="1200" err="1" smtClean="0">
                <a:latin typeface="+mj-lt"/>
              </a:rPr>
              <a:t>Supervie</a:t>
            </a:r>
            <a:r>
              <a:rPr lang="fr-FR" sz="1200" smtClean="0">
                <a:latin typeface="+mj-lt"/>
              </a:rPr>
              <a:t> V., </a:t>
            </a:r>
            <a:r>
              <a:rPr lang="fr-FR" sz="1200" dirty="0">
                <a:latin typeface="+mj-lt"/>
              </a:rPr>
              <a:t>PROJET ANRS </a:t>
            </a:r>
            <a:r>
              <a:rPr lang="fr-FR" sz="1200" dirty="0" smtClean="0">
                <a:latin typeface="+mj-lt"/>
              </a:rPr>
              <a:t>INDIC et HERMETIC </a:t>
            </a:r>
            <a:endParaRPr lang="fr-FR" sz="1200" dirty="0">
              <a:latin typeface="+mj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411687" y="1509730"/>
            <a:ext cx="650929" cy="449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21760" y="5566597"/>
            <a:ext cx="430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 de 50% des PVVIH non diagnostiquées résident en IDF, PACA et </a:t>
            </a:r>
            <a:r>
              <a:rPr lang="fr-FR"/>
              <a:t>Rhône-Alpes</a:t>
            </a:r>
            <a:r>
              <a:rPr lang="fr-FR" smtClean="0"/>
              <a:t>;</a:t>
            </a:r>
            <a:endParaRPr lang="fr-FR" dirty="0" smtClean="0">
              <a:latin typeface="+mj-lt"/>
            </a:endParaRPr>
          </a:p>
          <a:p>
            <a:pPr algn="ctr"/>
            <a:endParaRPr lang="fr-FR" dirty="0">
              <a:latin typeface="+mj-lt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4" y="1764431"/>
            <a:ext cx="4479720" cy="3806491"/>
          </a:xfrm>
          <a:prstGeom prst="rect">
            <a:avLst/>
          </a:prstGeom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672890" y="1679062"/>
            <a:ext cx="650929" cy="449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7" y="2276457"/>
            <a:ext cx="4339248" cy="367434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000000"/>
                </a:solidFill>
              </a:rPr>
              <a:t>Aller vers une connaissance encore plus fine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4924" y="877558"/>
            <a:ext cx="450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Nombre de PVVIH </a:t>
            </a:r>
            <a:r>
              <a:rPr lang="fr-FR" b="1" dirty="0">
                <a:latin typeface="+mj-lt"/>
              </a:rPr>
              <a:t>non diagnostiquées </a:t>
            </a:r>
            <a:r>
              <a:rPr lang="fr-FR" b="1" dirty="0" smtClean="0">
                <a:latin typeface="+mj-lt"/>
              </a:rPr>
              <a:t>pour 10000 habitants (18-64 ans) : </a:t>
            </a:r>
          </a:p>
          <a:p>
            <a:pPr algn="ctr"/>
            <a:r>
              <a:rPr lang="fr-FR" b="1" dirty="0" smtClean="0"/>
              <a:t>6,3 </a:t>
            </a:r>
            <a:r>
              <a:rPr lang="fr-FR" b="1" dirty="0"/>
              <a:t>(</a:t>
            </a:r>
            <a:r>
              <a:rPr lang="fr-FR" b="1" dirty="0" smtClean="0"/>
              <a:t>5,7 </a:t>
            </a:r>
            <a:r>
              <a:rPr lang="fr-FR" b="1" dirty="0"/>
              <a:t>– </a:t>
            </a:r>
            <a:r>
              <a:rPr lang="fr-FR" b="1" dirty="0" smtClean="0"/>
              <a:t>6,8)</a:t>
            </a:r>
            <a:endParaRPr lang="fr-FR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4924" y="6616532"/>
            <a:ext cx="639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j-lt"/>
              </a:rPr>
              <a:t>Marty L., </a:t>
            </a:r>
            <a:r>
              <a:rPr lang="fr-FR" sz="1200" err="1" smtClean="0">
                <a:latin typeface="+mj-lt"/>
              </a:rPr>
              <a:t>Cazein</a:t>
            </a:r>
            <a:r>
              <a:rPr lang="fr-FR" sz="1200" smtClean="0">
                <a:latin typeface="+mj-lt"/>
              </a:rPr>
              <a:t> F., </a:t>
            </a:r>
            <a:r>
              <a:rPr lang="fr-FR" sz="1200" err="1" smtClean="0">
                <a:latin typeface="+mj-lt"/>
              </a:rPr>
              <a:t>Panjo</a:t>
            </a:r>
            <a:r>
              <a:rPr lang="fr-FR" sz="1200" smtClean="0">
                <a:latin typeface="+mj-lt"/>
              </a:rPr>
              <a:t> H., </a:t>
            </a:r>
            <a:r>
              <a:rPr lang="fr-FR" sz="1200" err="1" smtClean="0">
                <a:latin typeface="+mj-lt"/>
              </a:rPr>
              <a:t>Pillonel</a:t>
            </a:r>
            <a:r>
              <a:rPr lang="fr-FR" sz="1200" smtClean="0">
                <a:latin typeface="+mj-lt"/>
              </a:rPr>
              <a:t> J., </a:t>
            </a:r>
            <a:r>
              <a:rPr lang="fr-FR" sz="1200" err="1" smtClean="0">
                <a:latin typeface="+mj-lt"/>
              </a:rPr>
              <a:t>Costagiola</a:t>
            </a:r>
            <a:r>
              <a:rPr lang="fr-FR" sz="1200" smtClean="0">
                <a:latin typeface="+mj-lt"/>
              </a:rPr>
              <a:t> D., </a:t>
            </a:r>
            <a:r>
              <a:rPr lang="fr-FR" sz="1200" err="1" smtClean="0">
                <a:latin typeface="+mj-lt"/>
              </a:rPr>
              <a:t>Supervie</a:t>
            </a:r>
            <a:r>
              <a:rPr lang="fr-FR" sz="1200" smtClean="0">
                <a:latin typeface="+mj-lt"/>
              </a:rPr>
              <a:t> V., </a:t>
            </a:r>
            <a:r>
              <a:rPr lang="fr-FR" sz="1200" dirty="0">
                <a:latin typeface="+mj-lt"/>
              </a:rPr>
              <a:t>PROJET ANRS </a:t>
            </a:r>
            <a:r>
              <a:rPr lang="fr-FR" sz="1200" dirty="0" smtClean="0">
                <a:latin typeface="+mj-lt"/>
              </a:rPr>
              <a:t>INDIC et HERMETIC </a:t>
            </a:r>
            <a:endParaRPr lang="fr-FR" sz="1200" dirty="0">
              <a:latin typeface="+mj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77507" y="2206045"/>
            <a:ext cx="650929" cy="449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4825276" y="959077"/>
            <a:ext cx="43187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fr-FR" dirty="0" smtClean="0"/>
          </a:p>
          <a:p>
            <a:pPr marL="285750" lvl="1" indent="-285750">
              <a:buFont typeface="Arial" charset="0"/>
              <a:buChar char="•"/>
            </a:pPr>
            <a:r>
              <a:rPr lang="fr-FR" dirty="0"/>
              <a:t>Les populations affectées par le VIH varient d’une région à l’autre </a:t>
            </a:r>
          </a:p>
          <a:p>
            <a:pPr marL="285750" lvl="1" indent="-285750">
              <a:buFont typeface="Arial" charset="0"/>
              <a:buChar char="•"/>
            </a:pPr>
            <a:endParaRPr lang="fr-FR" altLang="fr-FR" dirty="0">
              <a:solidFill>
                <a:srgbClr val="000000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fr-FR" dirty="0"/>
              <a:t>Dans des régions ayant des taux plus faibles que le taux national </a:t>
            </a:r>
            <a:r>
              <a:rPr lang="fr-FR"/>
              <a:t>(</a:t>
            </a:r>
            <a:r>
              <a:rPr lang="fr-FR" smtClean="0"/>
              <a:t>ex. </a:t>
            </a:r>
            <a:r>
              <a:rPr lang="fr-FR" dirty="0"/>
              <a:t>Centre, PACA), certaines populations sont aussi affectées </a:t>
            </a:r>
            <a:r>
              <a:rPr lang="fr-FR"/>
              <a:t>(</a:t>
            </a:r>
            <a:r>
              <a:rPr lang="fr-FR" smtClean="0"/>
              <a:t>e.g. </a:t>
            </a:r>
            <a:r>
              <a:rPr lang="fr-FR" dirty="0"/>
              <a:t>HSH) que dans les régions ayant les plus forts </a:t>
            </a:r>
            <a:r>
              <a:rPr lang="fr-FR" dirty="0" smtClean="0"/>
              <a:t>taux</a:t>
            </a:r>
          </a:p>
          <a:p>
            <a:pPr marL="285750" lvl="1" indent="-285750">
              <a:buFont typeface="Arial" charset="0"/>
              <a:buChar char="•"/>
            </a:pPr>
            <a:endParaRPr lang="fr-FR" dirty="0"/>
          </a:p>
          <a:p>
            <a:pPr marL="285750" lvl="1" indent="-285750">
              <a:buFont typeface="Arial" charset="0"/>
              <a:buChar char="•"/>
            </a:pPr>
            <a:r>
              <a:rPr lang="fr-FR" altLang="fr-FR" dirty="0" smtClean="0">
                <a:solidFill>
                  <a:srgbClr val="000000"/>
                </a:solidFill>
              </a:rPr>
              <a:t>Aller vers une connaissance encore plus fine de l’épidémie (département) car les estimations régionales peuvent masquer des taux élevés au niveau du département </a:t>
            </a:r>
            <a:r>
              <a:rPr lang="fr-FR" smtClean="0"/>
              <a:t>(ex. </a:t>
            </a:r>
            <a:r>
              <a:rPr lang="fr-FR" dirty="0" smtClean="0"/>
              <a:t>Indre-et-Loire dans la région Centre, et Alpes-Maritimes en PACA)</a:t>
            </a:r>
          </a:p>
          <a:p>
            <a:pPr marL="285750" lvl="1" indent="-285750">
              <a:buFont typeface="Arial" charset="0"/>
              <a:buChar char="•"/>
            </a:pPr>
            <a:endParaRPr lang="fr-FR" altLang="fr-FR" dirty="0" smtClean="0">
              <a:solidFill>
                <a:srgbClr val="000000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fr-FR" altLang="fr-FR" dirty="0" smtClean="0">
              <a:solidFill>
                <a:srgbClr val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fr-FR" dirty="0" smtClean="0"/>
          </a:p>
          <a:p>
            <a:pPr marL="285750" indent="-285750">
              <a:buFont typeface="Arial" charset="0"/>
              <a:buChar char="•"/>
            </a:pPr>
            <a:endParaRPr lang="fr-FR" dirty="0" smtClean="0"/>
          </a:p>
          <a:p>
            <a:pPr marL="285750" indent="-285750">
              <a:buFont typeface="Arial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2042" y="-131995"/>
            <a:ext cx="9144000" cy="85039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Conclusions (1)</a:t>
            </a:r>
            <a:endParaRPr lang="fr-FR" sz="2800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-27710" y="470886"/>
            <a:ext cx="9254835" cy="6387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 dirty="0" smtClean="0">
                <a:latin typeface="Calibri" charset="0"/>
                <a:ea typeface="Calibri" charset="0"/>
                <a:cs typeface="Calibri" charset="0"/>
              </a:rPr>
              <a:t>En 2014, &gt;156000 personnes vivaient avec le VIH, 70% avaient une CV&lt;50 copies/</a:t>
            </a:r>
            <a:r>
              <a:rPr lang="fr-FR" altLang="fr-FR" sz="1800" dirty="0" err="1" smtClean="0">
                <a:latin typeface="Calibri" charset="0"/>
                <a:ea typeface="Calibri" charset="0"/>
                <a:cs typeface="Calibri" charset="0"/>
              </a:rPr>
              <a:t>mL</a:t>
            </a:r>
            <a:endParaRPr lang="fr-FR" altLang="fr-FR" sz="1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fr-FR" sz="1800" dirty="0" smtClean="0">
                <a:latin typeface="Calibri" charset="0"/>
                <a:ea typeface="Calibri" charset="0"/>
                <a:cs typeface="Calibri" charset="0"/>
              </a:rPr>
              <a:t>L’épidémie touche tous les groupes de la population, mais certains groupes (HSH nés en France ou à l’étranger, hétérosexuel(le)s nés en ASS, et UDI nés à l’étranger) sont + touchés que les autres</a:t>
            </a:r>
          </a:p>
          <a:p>
            <a:r>
              <a:rPr lang="fr-FR" altLang="fr-FR" sz="1800" dirty="0" smtClean="0">
                <a:latin typeface="Calibri" charset="0"/>
                <a:ea typeface="Calibri" charset="0"/>
                <a:cs typeface="Calibri" charset="0"/>
              </a:rPr>
              <a:t>Toutes les régions sont touchées par le VIH, mais certaines régions (</a:t>
            </a:r>
            <a:r>
              <a:rPr lang="fr-FR" altLang="fr-FR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IDF, PACA et Rhône-Alpes en nombre</a:t>
            </a:r>
            <a:r>
              <a:rPr lang="fr-FR" altLang="fr-FR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Guyane, Guadeloupe, IDF et Martinique en termes de </a:t>
            </a:r>
            <a:r>
              <a:rPr lang="fr-FR" altLang="fr-FR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taux)</a:t>
            </a:r>
            <a:r>
              <a:rPr lang="fr-FR" altLang="fr-FR" sz="1800" dirty="0">
                <a:latin typeface="Calibri" charset="0"/>
                <a:ea typeface="Calibri" charset="0"/>
                <a:cs typeface="Calibri" charset="0"/>
              </a:rPr>
              <a:t> sont + touchés que </a:t>
            </a:r>
            <a:r>
              <a:rPr lang="fr-FR" altLang="fr-FR" sz="1800" dirty="0" smtClean="0">
                <a:latin typeface="Calibri" charset="0"/>
                <a:ea typeface="Calibri" charset="0"/>
                <a:cs typeface="Calibri" charset="0"/>
              </a:rPr>
              <a:t>les autres</a:t>
            </a:r>
          </a:p>
          <a:p>
            <a:r>
              <a:rPr lang="fr-FR" altLang="fr-FR" sz="1800" b="1" dirty="0">
                <a:ea typeface="ＭＳ Ｐゴシック" charset="-128"/>
              </a:rPr>
              <a:t>L’accès au TARV est retardé par des délais entre infection et diagnostic qui restent longs</a:t>
            </a:r>
          </a:p>
          <a:p>
            <a:r>
              <a:rPr lang="fr-FR" altLang="fr-FR" sz="1800" b="1" dirty="0">
                <a:ea typeface="ＭＳ Ｐゴシック" charset="-128"/>
              </a:rPr>
              <a:t>Défis à relever pour enrayer </a:t>
            </a:r>
            <a:r>
              <a:rPr lang="fr-FR" altLang="fr-FR" sz="1800" b="1" dirty="0" smtClean="0">
                <a:ea typeface="ＭＳ Ｐゴシック" charset="-128"/>
              </a:rPr>
              <a:t>l’épidémie </a:t>
            </a:r>
            <a:r>
              <a:rPr lang="fr-FR" altLang="fr-FR" sz="1800" b="1" dirty="0">
                <a:ea typeface="ＭＳ Ｐゴシック" charset="-128"/>
              </a:rPr>
              <a:t>et réduire la morbidité et mortalité liées au VIH :</a:t>
            </a:r>
          </a:p>
          <a:p>
            <a:pPr lvl="1">
              <a:buFont typeface="Wingdings" charset="2"/>
              <a:buChar char="§"/>
            </a:pPr>
            <a:r>
              <a:rPr lang="fr-FR" altLang="fr-FR" sz="1800" dirty="0"/>
              <a:t>Diagnostic tardif du VIH (surtout chez les hommes hétérosexuels), source d’initiation trop tardive du TARV et de nouvelles contaminations</a:t>
            </a:r>
          </a:p>
          <a:p>
            <a:pPr lvl="1">
              <a:buFont typeface="Wingdings" charset="2"/>
              <a:buChar char="§"/>
            </a:pPr>
            <a:r>
              <a:rPr lang="fr-FR" altLang="fr-FR" sz="1800" dirty="0"/>
              <a:t>Incidence élevée, notamment chez les HSH</a:t>
            </a:r>
            <a:endParaRPr lang="fr-FR" altLang="fr-FR" sz="1800" b="1" dirty="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Quelques pistes :</a:t>
            </a:r>
          </a:p>
          <a:p>
            <a:pPr marL="766763" lvl="2" indent="-277813">
              <a:buFont typeface="Wingdings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</a:rPr>
              <a:t>Intensifier les interventions dans certaines régions : </a:t>
            </a:r>
            <a:r>
              <a:rPr lang="fr-FR" altLang="fr-FR" sz="1800" dirty="0" smtClean="0">
                <a:solidFill>
                  <a:srgbClr val="000000"/>
                </a:solidFill>
              </a:rPr>
              <a:t>Guyane, Guadeloupe, IDF</a:t>
            </a:r>
            <a:r>
              <a:rPr lang="fr-FR" altLang="fr-FR" sz="1800" dirty="0">
                <a:solidFill>
                  <a:srgbClr val="000000"/>
                </a:solidFill>
              </a:rPr>
              <a:t>, Martinique, PACA , Rhône-Alpes </a:t>
            </a:r>
            <a:r>
              <a:rPr lang="fr-FR" altLang="fr-FR" sz="1800" dirty="0" smtClean="0">
                <a:solidFill>
                  <a:srgbClr val="000000"/>
                </a:solidFill>
              </a:rPr>
              <a:t>(&gt;</a:t>
            </a:r>
            <a:r>
              <a:rPr lang="fr-FR" altLang="fr-FR" sz="1800" dirty="0">
                <a:solidFill>
                  <a:srgbClr val="000000"/>
                </a:solidFill>
              </a:rPr>
              <a:t>60% de l’épidémie cachée et des nouvelles infections)</a:t>
            </a:r>
            <a:endParaRPr lang="fr-FR" altLang="fr-FR" sz="1800" b="1" dirty="0">
              <a:solidFill>
                <a:srgbClr val="000000"/>
              </a:solidFill>
            </a:endParaRPr>
          </a:p>
          <a:p>
            <a:pPr marL="766763" lvl="2" indent="-277813">
              <a:buFont typeface="Wingdings" charset="2"/>
              <a:buChar char="§"/>
            </a:pPr>
            <a:r>
              <a:rPr lang="fr-FR" altLang="fr-FR" sz="1800" dirty="0" smtClean="0">
                <a:solidFill>
                  <a:srgbClr val="000000"/>
                </a:solidFill>
              </a:rPr>
              <a:t>Multiplier </a:t>
            </a:r>
            <a:r>
              <a:rPr lang="fr-FR" altLang="fr-FR" sz="1800" dirty="0">
                <a:solidFill>
                  <a:srgbClr val="000000"/>
                </a:solidFill>
              </a:rPr>
              <a:t>les occasions et répéter le dépistage envers les populations les plus affectées et dans les territoires les plus </a:t>
            </a:r>
            <a:r>
              <a:rPr lang="fr-FR" altLang="fr-FR" sz="1800" dirty="0" smtClean="0">
                <a:solidFill>
                  <a:srgbClr val="000000"/>
                </a:solidFill>
              </a:rPr>
              <a:t>affectés</a:t>
            </a:r>
          </a:p>
          <a:p>
            <a:pPr marL="766763" lvl="2" indent="-277813">
              <a:buFont typeface="Wingdings" charset="2"/>
              <a:buChar char="§"/>
            </a:pPr>
            <a:r>
              <a:rPr lang="fr-FR" altLang="fr-FR" sz="1800" dirty="0" smtClean="0">
                <a:solidFill>
                  <a:srgbClr val="000000"/>
                </a:solidFill>
              </a:rPr>
              <a:t>Assurer l’accès aux outils de prévention, dont la </a:t>
            </a:r>
            <a:r>
              <a:rPr lang="fr-FR" altLang="fr-FR" sz="1800" dirty="0" err="1" smtClean="0">
                <a:solidFill>
                  <a:srgbClr val="000000"/>
                </a:solidFill>
              </a:rPr>
              <a:t>PrEP</a:t>
            </a:r>
            <a:r>
              <a:rPr lang="fr-FR" altLang="fr-FR" sz="1800" dirty="0" smtClean="0">
                <a:solidFill>
                  <a:srgbClr val="000000"/>
                </a:solidFill>
              </a:rPr>
              <a:t>, à tous et notamment, aux populations les plus affectées et dans les territoires les plus affectés</a:t>
            </a:r>
          </a:p>
          <a:p>
            <a:pPr marL="766763" lvl="2" indent="-277813">
              <a:buFont typeface="Wingdings" charset="2"/>
              <a:buChar char="§"/>
            </a:pPr>
            <a:r>
              <a:rPr lang="fr-FR" altLang="fr-FR" sz="1800" b="1" dirty="0">
                <a:solidFill>
                  <a:srgbClr val="000000"/>
                </a:solidFill>
              </a:rPr>
              <a:t>Déterminer, informer sur et prendre en compte les spécificités régionales/départementales</a:t>
            </a:r>
          </a:p>
          <a:p>
            <a:pPr marL="766763" lvl="2" indent="-277813">
              <a:buFont typeface="Wingdings" charset="2"/>
              <a:buChar char="§"/>
            </a:pPr>
            <a:endParaRPr lang="fr-FR" altLang="fr-FR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altLang="fr-FR" sz="4000" b="1" dirty="0">
                <a:solidFill>
                  <a:srgbClr val="000000"/>
                </a:solidFill>
              </a:rPr>
              <a:t>Aller vers une connaissance encore plus </a:t>
            </a:r>
            <a:r>
              <a:rPr lang="fr-FR" altLang="fr-FR" sz="4000" b="1" dirty="0" smtClean="0">
                <a:solidFill>
                  <a:srgbClr val="000000"/>
                </a:solidFill>
              </a:rPr>
              <a:t>fine </a:t>
            </a:r>
          </a:p>
          <a:p>
            <a:pPr marL="0" indent="0" algn="ctr">
              <a:buNone/>
            </a:pPr>
            <a:endParaRPr lang="fr-FR" sz="40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4000" b="1" dirty="0">
                <a:solidFill>
                  <a:srgbClr val="000000"/>
                </a:solidFill>
              </a:rPr>
              <a:t>Exemple : l’Ile-de-France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8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035" y="1"/>
            <a:ext cx="7886700" cy="762000"/>
          </a:xfrm>
        </p:spPr>
        <p:txBody>
          <a:bodyPr/>
          <a:lstStyle/>
          <a:p>
            <a:r>
              <a:rPr lang="fr-FR" b="1" dirty="0" smtClean="0"/>
              <a:t>Remerciements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2001"/>
            <a:ext cx="9021787" cy="435133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432FF"/>
                </a:solidFill>
                <a:latin typeface="+mj-lt"/>
              </a:rPr>
              <a:t>INSERM U1136 </a:t>
            </a:r>
            <a:r>
              <a:rPr lang="fr-FR" sz="2800" dirty="0" smtClean="0">
                <a:solidFill>
                  <a:srgbClr val="0432FF"/>
                </a:solidFill>
                <a:latin typeface="+mj-lt"/>
              </a:rPr>
              <a:t>: </a:t>
            </a:r>
            <a:r>
              <a:rPr lang="fr-FR" sz="2800" b="1" u="sng" smtClean="0">
                <a:solidFill>
                  <a:srgbClr val="0432FF"/>
                </a:solidFill>
                <a:latin typeface="+mj-lt"/>
              </a:rPr>
              <a:t>Marty L.</a:t>
            </a:r>
            <a:r>
              <a:rPr lang="fr-FR" sz="2800" smtClean="0">
                <a:latin typeface="+mj-lt"/>
              </a:rPr>
              <a:t>, Lièvre L., Mary-</a:t>
            </a:r>
            <a:r>
              <a:rPr lang="fr-FR" sz="2800" err="1" smtClean="0">
                <a:latin typeface="+mj-lt"/>
              </a:rPr>
              <a:t>Krause</a:t>
            </a:r>
            <a:r>
              <a:rPr lang="fr-FR" sz="2800" smtClean="0">
                <a:latin typeface="+mj-lt"/>
              </a:rPr>
              <a:t> M., </a:t>
            </a:r>
            <a:r>
              <a:rPr lang="fr-FR" sz="2800" err="1" smtClean="0">
                <a:latin typeface="+mj-lt"/>
              </a:rPr>
              <a:t>Roul</a:t>
            </a:r>
            <a:r>
              <a:rPr lang="fr-FR" sz="2800" smtClean="0">
                <a:latin typeface="+mj-lt"/>
              </a:rPr>
              <a:t> H., </a:t>
            </a:r>
            <a:r>
              <a:rPr lang="fr-FR" sz="2800" err="1" smtClean="0">
                <a:latin typeface="+mj-lt"/>
              </a:rPr>
              <a:t>Costagliola</a:t>
            </a:r>
            <a:r>
              <a:rPr lang="fr-FR" sz="2800" smtClean="0">
                <a:latin typeface="+mj-lt"/>
              </a:rPr>
              <a:t> D.</a:t>
            </a:r>
            <a:endParaRPr lang="fr-FR" sz="2800" dirty="0" smtClean="0">
              <a:latin typeface="+mj-lt"/>
            </a:endParaRPr>
          </a:p>
          <a:p>
            <a:r>
              <a:rPr lang="fr-FR" sz="2800" b="1" dirty="0" smtClean="0">
                <a:solidFill>
                  <a:srgbClr val="0432FF"/>
                </a:solidFill>
                <a:latin typeface="+mj-lt"/>
              </a:rPr>
              <a:t>Groupe indicateur AC 23 de l’ANRS</a:t>
            </a:r>
          </a:p>
          <a:p>
            <a:r>
              <a:rPr lang="fr-FR" sz="2800" b="1" dirty="0" smtClean="0">
                <a:solidFill>
                  <a:srgbClr val="0432FF"/>
                </a:solidFill>
                <a:latin typeface="+mj-lt"/>
              </a:rPr>
              <a:t>Santé publique France </a:t>
            </a:r>
            <a:r>
              <a:rPr lang="fr-FR" sz="2800" dirty="0" smtClean="0">
                <a:latin typeface="+mj-lt"/>
              </a:rPr>
              <a:t>(</a:t>
            </a:r>
            <a:r>
              <a:rPr lang="fr-FR" sz="2800" dirty="0" err="1" smtClean="0">
                <a:latin typeface="+mj-lt"/>
              </a:rPr>
              <a:t>SpF</a:t>
            </a:r>
            <a:r>
              <a:rPr lang="fr-FR" sz="2800" dirty="0" smtClean="0">
                <a:latin typeface="+mj-lt"/>
              </a:rPr>
              <a:t>) pour les données sur la DO, notamment </a:t>
            </a:r>
            <a:r>
              <a:rPr lang="fr-FR" sz="2800" b="1" dirty="0" smtClean="0">
                <a:solidFill>
                  <a:srgbClr val="0432FF"/>
                </a:solidFill>
                <a:latin typeface="+mj-lt"/>
              </a:rPr>
              <a:t>Françoise </a:t>
            </a:r>
            <a:r>
              <a:rPr lang="fr-FR" sz="2800" b="1" dirty="0" err="1" smtClean="0">
                <a:solidFill>
                  <a:srgbClr val="0432FF"/>
                </a:solidFill>
                <a:latin typeface="+mj-lt"/>
              </a:rPr>
              <a:t>Cazein</a:t>
            </a:r>
            <a:endParaRPr lang="fr-FR" sz="2800" b="1" dirty="0" smtClean="0">
              <a:solidFill>
                <a:srgbClr val="0432FF"/>
              </a:solidFill>
              <a:latin typeface="+mj-lt"/>
            </a:endParaRPr>
          </a:p>
          <a:p>
            <a:r>
              <a:rPr lang="fr-FR" sz="2800" b="1" dirty="0" smtClean="0">
                <a:solidFill>
                  <a:srgbClr val="0432FF"/>
                </a:solidFill>
                <a:latin typeface="+mj-lt"/>
              </a:rPr>
              <a:t>Toutes les personnes qui contribuent à la FHDH et à la DO</a:t>
            </a:r>
          </a:p>
          <a:p>
            <a:r>
              <a:rPr lang="fr-FR" sz="2800" dirty="0" smtClean="0">
                <a:latin typeface="+mj-lt"/>
              </a:rPr>
              <a:t>Réseau </a:t>
            </a:r>
            <a:r>
              <a:rPr lang="fr-FR" sz="2800" dirty="0" err="1" smtClean="0">
                <a:latin typeface="+mj-lt"/>
              </a:rPr>
              <a:t>Quetelet</a:t>
            </a:r>
            <a:r>
              <a:rPr lang="fr-FR" sz="2800" dirty="0" smtClean="0">
                <a:latin typeface="+mj-lt"/>
              </a:rPr>
              <a:t>/INSEE</a:t>
            </a:r>
          </a:p>
          <a:p>
            <a:pPr marL="342900" lvl="1" indent="-342900" algn="just">
              <a:spcBef>
                <a:spcPct val="35000"/>
              </a:spcBef>
              <a:buFontTx/>
              <a:buChar char="•"/>
            </a:pPr>
            <a:r>
              <a:rPr lang="fr-FR" altLang="fr-FR" dirty="0">
                <a:ea typeface="Calibri" charset="0"/>
                <a:cs typeface="Calibri" charset="0"/>
              </a:rPr>
              <a:t>Observatoire français des drogues et des </a:t>
            </a:r>
            <a:r>
              <a:rPr lang="fr-FR" altLang="fr-FR" dirty="0" smtClean="0">
                <a:ea typeface="Calibri" charset="0"/>
                <a:cs typeface="Calibri" charset="0"/>
              </a:rPr>
              <a:t>toxicomanies (OFDT, </a:t>
            </a:r>
            <a:r>
              <a:rPr lang="fr-FR" altLang="fr-FR" dirty="0" err="1" smtClean="0">
                <a:ea typeface="Calibri" charset="0"/>
                <a:cs typeface="Calibri" charset="0"/>
              </a:rPr>
              <a:t>Eric</a:t>
            </a:r>
            <a:r>
              <a:rPr lang="fr-FR" altLang="fr-FR" dirty="0" smtClean="0">
                <a:ea typeface="Calibri" charset="0"/>
                <a:cs typeface="Calibri" charset="0"/>
              </a:rPr>
              <a:t> Janssen)</a:t>
            </a:r>
          </a:p>
          <a:p>
            <a:pPr marL="342900" lvl="1" indent="-342900" algn="just">
              <a:spcBef>
                <a:spcPct val="35000"/>
              </a:spcBef>
              <a:buFontTx/>
              <a:buChar char="•"/>
            </a:pPr>
            <a:r>
              <a:rPr lang="fr-FR" altLang="fr-FR" dirty="0" smtClean="0">
                <a:ea typeface="Calibri" charset="0"/>
                <a:cs typeface="Calibri" charset="0"/>
              </a:rPr>
              <a:t>Nathalie </a:t>
            </a:r>
            <a:r>
              <a:rPr lang="fr-FR" altLang="fr-FR" dirty="0" err="1" smtClean="0">
                <a:ea typeface="Calibri" charset="0"/>
                <a:cs typeface="Calibri" charset="0"/>
              </a:rPr>
              <a:t>Bajos</a:t>
            </a:r>
            <a:r>
              <a:rPr lang="fr-FR" altLang="fr-FR" dirty="0" smtClean="0">
                <a:ea typeface="Calibri" charset="0"/>
                <a:cs typeface="Calibri" charset="0"/>
              </a:rPr>
              <a:t> et Henri </a:t>
            </a:r>
            <a:r>
              <a:rPr lang="fr-FR" altLang="fr-FR" dirty="0" err="1" smtClean="0">
                <a:ea typeface="Calibri" charset="0"/>
                <a:cs typeface="Calibri" charset="0"/>
              </a:rPr>
              <a:t>Panjo</a:t>
            </a:r>
            <a:r>
              <a:rPr lang="fr-FR" altLang="fr-FR" dirty="0" smtClean="0">
                <a:ea typeface="Calibri" charset="0"/>
                <a:cs typeface="Calibri" charset="0"/>
              </a:rPr>
              <a:t> pour les données de l’enquête CSF</a:t>
            </a:r>
            <a:endParaRPr lang="fr-FR" altLang="fr-FR" dirty="0">
              <a:ea typeface="Calibri" charset="0"/>
              <a:cs typeface="Calibri" charset="0"/>
            </a:endParaRPr>
          </a:p>
          <a:p>
            <a:r>
              <a:rPr lang="fr-FR" sz="2800" b="1" dirty="0" smtClean="0">
                <a:solidFill>
                  <a:srgbClr val="0432FF"/>
                </a:solidFill>
                <a:latin typeface="+mj-lt"/>
              </a:rPr>
              <a:t>Et le soutien financier de l’ANRS</a:t>
            </a:r>
          </a:p>
        </p:txBody>
      </p:sp>
    </p:spTree>
    <p:extLst>
      <p:ext uri="{BB962C8B-B14F-4D97-AF65-F5344CB8AC3E}">
        <p14:creationId xmlns:p14="http://schemas.microsoft.com/office/powerpoint/2010/main" val="611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63477"/>
              </p:ext>
            </p:extLst>
          </p:nvPr>
        </p:nvGraphicFramePr>
        <p:xfrm>
          <a:off x="172445" y="549857"/>
          <a:ext cx="8862084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251"/>
                <a:gridCol w="2292626"/>
                <a:gridCol w="2080591"/>
                <a:gridCol w="1794616"/>
              </a:tblGrid>
              <a:tr h="402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</a:rPr>
                        <a:t>Nombre de</a:t>
                      </a: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personnes non diagnostiquées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</a:rPr>
                        <a:t>Taille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population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18-64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</a:rPr>
                        <a:t>ans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(95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Prevalence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du VIH non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</a:rPr>
                        <a:t>diagnostiqué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pour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10000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b="1" dirty="0" smtClean="0">
                          <a:solidFill>
                            <a:srgbClr val="FF0000"/>
                          </a:solidFill>
                        </a:rPr>
                        <a:t>10117 </a:t>
                      </a:r>
                    </a:p>
                    <a:p>
                      <a:pPr algn="ctr"/>
                      <a:r>
                        <a:rPr lang="fi-FI" sz="1500" b="1" dirty="0" smtClean="0">
                          <a:solidFill>
                            <a:srgbClr val="FF0000"/>
                          </a:solidFill>
                        </a:rPr>
                        <a:t>(8933-11386)</a:t>
                      </a:r>
                      <a:endParaRPr lang="fr-FR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 smtClean="0"/>
                        <a:t>7557029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rgbClr val="FF0000"/>
                          </a:solidFill>
                        </a:rPr>
                        <a:t>13,4 </a:t>
                      </a:r>
                    </a:p>
                    <a:p>
                      <a:pPr algn="ctr"/>
                      <a:r>
                        <a:rPr lang="pt-BR" sz="1500" dirty="0" smtClean="0">
                          <a:solidFill>
                            <a:srgbClr val="FF0000"/>
                          </a:solidFill>
                        </a:rPr>
                        <a:t>(11,8-15,1)</a:t>
                      </a:r>
                      <a:endParaRPr lang="fr-FR" sz="15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Hommes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7165 </a:t>
                      </a:r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(71%)</a:t>
                      </a:r>
                    </a:p>
                    <a:p>
                      <a:pPr algn="ctr"/>
                      <a:r>
                        <a:rPr lang="is-IS" sz="1500" dirty="0" smtClean="0"/>
                        <a:t>(6023-8341)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3677890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19,5 </a:t>
                      </a:r>
                    </a:p>
                    <a:p>
                      <a:pPr algn="ctr"/>
                      <a:r>
                        <a:rPr lang="is-IS" sz="1500" dirty="0" smtClean="0"/>
                        <a:t>(16,4-22,7)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Femmes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2952 </a:t>
                      </a:r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(29%)</a:t>
                      </a:r>
                      <a:endParaRPr lang="is-IS" sz="1500" dirty="0" smtClean="0"/>
                    </a:p>
                    <a:p>
                      <a:pPr algn="ctr"/>
                      <a:r>
                        <a:rPr lang="is-IS" sz="1500" dirty="0" smtClean="0"/>
                        <a:t>(2488-3447)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 smtClean="0"/>
                        <a:t>3879139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/>
                        <a:t>7,6 </a:t>
                      </a:r>
                    </a:p>
                    <a:p>
                      <a:pPr algn="ctr"/>
                      <a:r>
                        <a:rPr lang="hr-HR" sz="1500" dirty="0" smtClean="0"/>
                        <a:t>(6,4-8,9)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et </a:t>
            </a:r>
            <a:r>
              <a:rPr lang="en-US" altLang="fr-FR" sz="2800" b="1" dirty="0" err="1" smtClean="0"/>
              <a:t>taux</a:t>
            </a:r>
            <a:r>
              <a:rPr lang="en-US" altLang="fr-FR" sz="2800" b="1" dirty="0" smtClean="0"/>
              <a:t> de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IDF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2445" y="2917631"/>
            <a:ext cx="886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42% des </a:t>
            </a:r>
            <a:r>
              <a:rPr lang="fi-FI" dirty="0" err="1" smtClean="0"/>
              <a:t>infections</a:t>
            </a:r>
            <a:r>
              <a:rPr lang="fi-FI" dirty="0" smtClean="0"/>
              <a:t> </a:t>
            </a:r>
            <a:r>
              <a:rPr lang="fi-FI" dirty="0" err="1" smtClean="0"/>
              <a:t>non</a:t>
            </a:r>
            <a:r>
              <a:rPr lang="fi-FI" dirty="0" smtClean="0"/>
              <a:t> </a:t>
            </a:r>
            <a:r>
              <a:rPr lang="fi-FI" dirty="0" err="1" smtClean="0"/>
              <a:t>diagnostiquées</a:t>
            </a:r>
            <a:r>
              <a:rPr lang="fi-FI" dirty="0" smtClean="0"/>
              <a:t> en France, </a:t>
            </a:r>
            <a:r>
              <a:rPr lang="fi-FI" dirty="0" err="1" smtClean="0"/>
              <a:t>taux</a:t>
            </a:r>
            <a:r>
              <a:rPr lang="fi-FI" dirty="0" smtClean="0"/>
              <a:t> </a:t>
            </a:r>
            <a:r>
              <a:rPr lang="pt-BR" dirty="0" smtClean="0"/>
              <a:t>2 </a:t>
            </a:r>
            <a:r>
              <a:rPr lang="pt-BR" dirty="0" err="1" smtClean="0"/>
              <a:t>fois</a:t>
            </a:r>
            <a:r>
              <a:rPr lang="pt-BR" dirty="0" smtClean="0"/>
              <a:t> </a:t>
            </a:r>
            <a:r>
              <a:rPr lang="pt-BR" dirty="0" err="1" smtClean="0"/>
              <a:t>plus</a:t>
            </a:r>
            <a:r>
              <a:rPr lang="pt-BR" dirty="0" smtClean="0"/>
              <a:t> que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taux</a:t>
            </a:r>
            <a:r>
              <a:rPr lang="pt-BR" dirty="0" smtClean="0"/>
              <a:t> </a:t>
            </a:r>
            <a:r>
              <a:rPr lang="pt-BR" dirty="0" err="1" smtClean="0"/>
              <a:t>national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43300"/>
              </p:ext>
            </p:extLst>
          </p:nvPr>
        </p:nvGraphicFramePr>
        <p:xfrm>
          <a:off x="172445" y="549857"/>
          <a:ext cx="4986877" cy="5948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251"/>
                <a:gridCol w="2292626"/>
              </a:tblGrid>
              <a:tr h="402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</a:rPr>
                        <a:t>Nombre de</a:t>
                      </a: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personnes non diagnostiquées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b="1" dirty="0" smtClean="0">
                          <a:solidFill>
                            <a:srgbClr val="FF0000"/>
                          </a:solidFill>
                        </a:rPr>
                        <a:t>10117 </a:t>
                      </a:r>
                    </a:p>
                    <a:p>
                      <a:pPr algn="ctr"/>
                      <a:r>
                        <a:rPr lang="fi-FI" sz="1500" b="1" dirty="0" smtClean="0">
                          <a:solidFill>
                            <a:srgbClr val="FF0000"/>
                          </a:solidFill>
                        </a:rPr>
                        <a:t>(8933-11386)</a:t>
                      </a:r>
                      <a:endParaRPr lang="fr-FR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Hommes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7165 </a:t>
                      </a:r>
                    </a:p>
                    <a:p>
                      <a:pPr algn="ctr"/>
                      <a:r>
                        <a:rPr lang="is-IS" sz="1500" dirty="0" smtClean="0"/>
                        <a:t>(6023-8341)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Femmes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2952 </a:t>
                      </a:r>
                    </a:p>
                    <a:p>
                      <a:pPr algn="ctr"/>
                      <a:r>
                        <a:rPr lang="is-IS" sz="1500" dirty="0" smtClean="0"/>
                        <a:t>(2488-3447)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2248 </a:t>
                      </a:r>
                      <a:r>
                        <a:rPr lang="is-IS" sz="1500" b="1" i="0" dirty="0" smtClean="0">
                          <a:solidFill>
                            <a:srgbClr val="FF0000"/>
                          </a:solidFill>
                        </a:rPr>
                        <a:t>(22%)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(1848-2741)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1094 </a:t>
                      </a:r>
                      <a:r>
                        <a:rPr lang="is-IS" sz="1500" b="1" i="0" dirty="0" smtClean="0">
                          <a:solidFill>
                            <a:srgbClr val="FF0000"/>
                          </a:solidFill>
                        </a:rPr>
                        <a:t>(11%)</a:t>
                      </a:r>
                      <a:endParaRPr lang="is-IS" sz="1500" b="0" i="1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(841-1468)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2455 </a:t>
                      </a:r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(24%)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(2099-2819)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2084 </a:t>
                      </a:r>
                      <a:r>
                        <a:rPr lang="is-IS" sz="1500" b="0" i="1" dirty="0" smtClean="0">
                          <a:solidFill>
                            <a:srgbClr val="0432FF"/>
                          </a:solidFill>
                        </a:rPr>
                        <a:t>(85%)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(1739-2415)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2531 </a:t>
                      </a:r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(2078-3143)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is-IS" sz="1500" b="0" i="1" dirty="0" smtClean="0">
                          <a:solidFill>
                            <a:srgbClr val="0432FF"/>
                          </a:solidFill>
                        </a:rPr>
                        <a:t>(80%)</a:t>
                      </a:r>
                      <a:endParaRPr lang="is-IS" sz="1500" b="0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(1631-2476)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463 </a:t>
                      </a:r>
                      <a:r>
                        <a:rPr lang="is-IS" sz="1500" b="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(330-649)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706 </a:t>
                      </a:r>
                      <a:r>
                        <a:rPr lang="is-IS" sz="1500" b="0" dirty="0" smtClean="0">
                          <a:solidFill>
                            <a:srgbClr val="0432FF"/>
                          </a:solidFill>
                        </a:rPr>
                        <a:t>(7%)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(468-1047)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Usagers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drogues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injectables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(UDI)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139 </a:t>
                      </a:r>
                      <a:r>
                        <a:rPr lang="is-IS" sz="1500" b="0" dirty="0" smtClean="0">
                          <a:solidFill>
                            <a:srgbClr val="0432FF"/>
                          </a:solidFill>
                        </a:rPr>
                        <a:t>(1%)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(56-381)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et </a:t>
            </a:r>
            <a:r>
              <a:rPr lang="en-US" altLang="fr-FR" sz="2800" b="1" dirty="0" err="1" smtClean="0"/>
              <a:t>taux</a:t>
            </a:r>
            <a:r>
              <a:rPr lang="en-US" altLang="fr-FR" sz="2800" b="1" dirty="0" smtClean="0"/>
              <a:t> de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IDF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64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172445" y="549857"/>
          <a:ext cx="8862084" cy="6177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251"/>
                <a:gridCol w="2292626"/>
                <a:gridCol w="2080591"/>
                <a:gridCol w="1794616"/>
              </a:tblGrid>
              <a:tr h="402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</a:rPr>
                        <a:t>Nombre de</a:t>
                      </a: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personnes non diagnostiquées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</a:rPr>
                        <a:t>Taille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population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18-64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</a:rPr>
                        <a:t>ans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(95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Prevalence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du VIH non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</a:rPr>
                        <a:t>diagnostiqué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pour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10000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b="1" dirty="0" smtClean="0">
                          <a:solidFill>
                            <a:srgbClr val="FF0000"/>
                          </a:solidFill>
                        </a:rPr>
                        <a:t>10117 </a:t>
                      </a:r>
                    </a:p>
                    <a:p>
                      <a:pPr algn="ctr"/>
                      <a:r>
                        <a:rPr lang="fi-FI" sz="1500" b="1" dirty="0" smtClean="0">
                          <a:solidFill>
                            <a:srgbClr val="FF0000"/>
                          </a:solidFill>
                        </a:rPr>
                        <a:t>(8933-11386)</a:t>
                      </a:r>
                      <a:endParaRPr lang="fr-FR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 smtClean="0"/>
                        <a:t>7557029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rgbClr val="FF0000"/>
                          </a:solidFill>
                        </a:rPr>
                        <a:t>13,4 </a:t>
                      </a:r>
                    </a:p>
                    <a:p>
                      <a:pPr algn="ctr"/>
                      <a:r>
                        <a:rPr lang="pt-BR" sz="1500" dirty="0" smtClean="0">
                          <a:solidFill>
                            <a:srgbClr val="FF0000"/>
                          </a:solidFill>
                        </a:rPr>
                        <a:t>(11,8-15,1)</a:t>
                      </a:r>
                      <a:endParaRPr lang="fr-FR" sz="15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Hommes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7165 </a:t>
                      </a:r>
                    </a:p>
                    <a:p>
                      <a:pPr algn="ctr"/>
                      <a:r>
                        <a:rPr lang="is-IS" sz="1500" dirty="0" smtClean="0"/>
                        <a:t>(6023-8341)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3677890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19,5 </a:t>
                      </a:r>
                    </a:p>
                    <a:p>
                      <a:pPr algn="ctr"/>
                      <a:r>
                        <a:rPr lang="is-IS" sz="1500" dirty="0" smtClean="0"/>
                        <a:t>(16,4-22,7)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Femmes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2952 </a:t>
                      </a:r>
                    </a:p>
                    <a:p>
                      <a:pPr algn="ctr"/>
                      <a:r>
                        <a:rPr lang="is-IS" sz="1500" dirty="0" smtClean="0"/>
                        <a:t>(2488-3447)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 smtClean="0"/>
                        <a:t>3879139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/>
                        <a:t>7,6 </a:t>
                      </a:r>
                    </a:p>
                    <a:p>
                      <a:pPr algn="ctr"/>
                      <a:r>
                        <a:rPr lang="hr-HR" sz="1500" dirty="0" smtClean="0"/>
                        <a:t>(6,4-8,9)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2248 </a:t>
                      </a:r>
                      <a:r>
                        <a:rPr lang="is-IS" sz="1500" b="1" i="0" dirty="0" smtClean="0">
                          <a:solidFill>
                            <a:srgbClr val="FF0000"/>
                          </a:solidFill>
                        </a:rPr>
                        <a:t>(22%)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(1848-2741)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68775 </a:t>
                      </a:r>
                    </a:p>
                    <a:p>
                      <a:pPr algn="ctr"/>
                      <a:r>
                        <a:rPr lang="cs-CZ" sz="1500" dirty="0" smtClean="0"/>
                        <a:t>(40687-107589)</a:t>
                      </a:r>
                      <a:endParaRPr lang="fr-FR" sz="1500" dirty="0"/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343,9 </a:t>
                      </a:r>
                    </a:p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(210,6-545,8)</a:t>
                      </a:r>
                      <a:endParaRPr lang="fr-FR" sz="15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1094 </a:t>
                      </a:r>
                      <a:r>
                        <a:rPr lang="is-IS" sz="1500" b="1" i="0" dirty="0" smtClean="0">
                          <a:solidFill>
                            <a:srgbClr val="FF0000"/>
                          </a:solidFill>
                        </a:rPr>
                        <a:t>(11%)</a:t>
                      </a:r>
                      <a:endParaRPr lang="is-IS" sz="1500" b="0" i="1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(841-1468)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25275</a:t>
                      </a:r>
                    </a:p>
                    <a:p>
                      <a:pPr algn="ctr"/>
                      <a:r>
                        <a:rPr lang="cs-CZ" sz="1500" dirty="0" smtClean="0"/>
                        <a:t>(14953-39539)</a:t>
                      </a:r>
                      <a:endParaRPr lang="fr-FR" sz="1500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453,2 </a:t>
                      </a:r>
                    </a:p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(276,7-700,0)</a:t>
                      </a:r>
                      <a:endParaRPr lang="fr-FR" sz="15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21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2455 </a:t>
                      </a:r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(24%)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(2099-2819)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1067663 </a:t>
                      </a:r>
                    </a:p>
                    <a:p>
                      <a:pPr algn="ctr"/>
                      <a:r>
                        <a:rPr lang="is-IS" sz="1500" dirty="0" smtClean="0"/>
                        <a:t>(1067259-1068035)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23,0 </a:t>
                      </a:r>
                    </a:p>
                    <a:p>
                      <a:pPr algn="ctr"/>
                      <a:r>
                        <a:rPr lang="is-IS" sz="1500" dirty="0" smtClean="0"/>
                        <a:t>(19,7-26,4)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2084 </a:t>
                      </a:r>
                      <a:r>
                        <a:rPr lang="is-IS" sz="1500" b="0" i="1" dirty="0" smtClean="0">
                          <a:solidFill>
                            <a:srgbClr val="0432FF"/>
                          </a:solidFill>
                        </a:rPr>
                        <a:t>(85%)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(1739-2415)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227960 </a:t>
                      </a:r>
                    </a:p>
                    <a:p>
                      <a:pPr algn="ctr"/>
                      <a:r>
                        <a:rPr lang="is-IS" sz="1500" dirty="0" smtClean="0"/>
                        <a:t>(227874-228040)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solidFill>
                            <a:srgbClr val="FF0000"/>
                          </a:solidFill>
                        </a:rPr>
                        <a:t>91,4 </a:t>
                      </a:r>
                    </a:p>
                    <a:p>
                      <a:pPr algn="ctr"/>
                      <a:r>
                        <a:rPr lang="hr-HR" sz="1500" dirty="0" smtClean="0">
                          <a:solidFill>
                            <a:srgbClr val="FF0000"/>
                          </a:solidFill>
                        </a:rPr>
                        <a:t>(76,2-105,9)</a:t>
                      </a:r>
                      <a:endParaRPr lang="fr-FR" sz="15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2531 </a:t>
                      </a:r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(2078-3143)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957877 </a:t>
                      </a:r>
                    </a:p>
                    <a:p>
                      <a:pPr algn="ctr"/>
                      <a:r>
                        <a:rPr lang="is-IS" sz="1500" dirty="0" smtClean="0"/>
                        <a:t>(943163-968345)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26,4 </a:t>
                      </a:r>
                    </a:p>
                    <a:p>
                      <a:pPr algn="ctr"/>
                      <a:r>
                        <a:rPr lang="is-IS" sz="1500" dirty="0" smtClean="0"/>
                        <a:t>(21,7-33,2)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ASS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is-IS" sz="1500" b="0" i="1" dirty="0" smtClean="0">
                          <a:solidFill>
                            <a:srgbClr val="0432FF"/>
                          </a:solidFill>
                        </a:rPr>
                        <a:t>(80%)</a:t>
                      </a:r>
                      <a:endParaRPr lang="is-IS" sz="1500" b="0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(1631-2476)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201135 </a:t>
                      </a:r>
                    </a:p>
                    <a:p>
                      <a:pPr algn="ctr"/>
                      <a:r>
                        <a:rPr lang="is-IS" sz="1500" dirty="0" smtClean="0"/>
                        <a:t>(198045-203333)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100,3 </a:t>
                      </a:r>
                    </a:p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(80,6-122,7)</a:t>
                      </a:r>
                      <a:endParaRPr lang="fr-FR" sz="15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463 </a:t>
                      </a:r>
                      <a:r>
                        <a:rPr lang="is-IS" sz="1500" b="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(330-649)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2805259 </a:t>
                      </a:r>
                    </a:p>
                    <a:p>
                      <a:pPr algn="ctr"/>
                      <a:r>
                        <a:rPr lang="is-IS" sz="1500" dirty="0" smtClean="0"/>
                        <a:t>(2804198-2806237)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1,6 </a:t>
                      </a:r>
                    </a:p>
                    <a:p>
                      <a:pPr algn="ctr"/>
                      <a:r>
                        <a:rPr lang="is-IS" sz="1500" dirty="0" smtClean="0"/>
                        <a:t>(1,2-2,3)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Hétérosexuels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706 </a:t>
                      </a:r>
                      <a:r>
                        <a:rPr lang="is-IS" sz="1500" b="0" dirty="0" smtClean="0">
                          <a:solidFill>
                            <a:srgbClr val="0432FF"/>
                          </a:solidFill>
                        </a:rPr>
                        <a:t>(7%)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(468-1047)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2606438 </a:t>
                      </a:r>
                    </a:p>
                    <a:p>
                      <a:pPr algn="ctr"/>
                      <a:r>
                        <a:rPr lang="is-IS" sz="1500" dirty="0" smtClean="0"/>
                        <a:t>(2566402-2634922)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/>
                        <a:t>2,7 </a:t>
                      </a:r>
                    </a:p>
                    <a:p>
                      <a:pPr algn="ctr"/>
                      <a:r>
                        <a:rPr lang="hr-HR" sz="1500" dirty="0" smtClean="0"/>
                        <a:t>(1,8-4,0)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Usagers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drogues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injectables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(UDI)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139 </a:t>
                      </a:r>
                      <a:r>
                        <a:rPr lang="is-IS" sz="1500" b="0" dirty="0" smtClean="0">
                          <a:solidFill>
                            <a:srgbClr val="0432FF"/>
                          </a:solidFill>
                        </a:rPr>
                        <a:t>(1%)</a:t>
                      </a:r>
                    </a:p>
                    <a:p>
                      <a:pPr algn="ctr"/>
                      <a:r>
                        <a:rPr lang="is-IS" sz="1500" b="0" dirty="0" smtClean="0">
                          <a:solidFill>
                            <a:schemeClr val="tx1"/>
                          </a:solidFill>
                        </a:rPr>
                        <a:t>(56-381)</a:t>
                      </a:r>
                      <a:endParaRPr lang="fr-F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/>
                        <a:t>25742 </a:t>
                      </a:r>
                    </a:p>
                    <a:p>
                      <a:pPr algn="ctr"/>
                      <a:r>
                        <a:rPr lang="is-IS" sz="1500" dirty="0" smtClean="0"/>
                        <a:t>(20723-30602)</a:t>
                      </a:r>
                      <a:endParaRPr lang="fr-FR" sz="15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54,4 </a:t>
                      </a:r>
                    </a:p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(21,0-131,5)</a:t>
                      </a:r>
                      <a:endParaRPr lang="fr-FR" sz="15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et </a:t>
            </a:r>
            <a:r>
              <a:rPr lang="en-US" altLang="fr-FR" sz="2800" b="1" dirty="0" err="1" smtClean="0"/>
              <a:t>taux</a:t>
            </a:r>
            <a:r>
              <a:rPr lang="en-US" altLang="fr-FR" sz="2800" b="1" dirty="0" smtClean="0"/>
              <a:t> de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IDF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2509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20435" y="6743193"/>
            <a:ext cx="2133600" cy="365125"/>
          </a:xfrm>
        </p:spPr>
        <p:txBody>
          <a:bodyPr/>
          <a:lstStyle/>
          <a:p>
            <a:fld id="{FFF38261-F582-1147-9873-916A3E8AB418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3" y="1161061"/>
            <a:ext cx="8835746" cy="5908972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351068" cy="885018"/>
          </a:xfrm>
        </p:spPr>
        <p:txBody>
          <a:bodyPr>
            <a:noAutofit/>
          </a:bodyPr>
          <a:lstStyle/>
          <a:p>
            <a:r>
              <a:rPr lang="en-US" altLang="fr-FR" sz="2700" b="1" dirty="0" err="1" smtClean="0">
                <a:solidFill>
                  <a:srgbClr val="0432FF"/>
                </a:solidFill>
              </a:rPr>
              <a:t>Nb</a:t>
            </a:r>
            <a:r>
              <a:rPr lang="en-US" altLang="fr-FR" sz="2700" b="1" dirty="0" smtClean="0">
                <a:solidFill>
                  <a:srgbClr val="0432FF"/>
                </a:solidFill>
              </a:rPr>
              <a:t> </a:t>
            </a:r>
            <a:r>
              <a:rPr lang="en-US" altLang="fr-FR" sz="2700" b="1" dirty="0" smtClean="0"/>
              <a:t>et </a:t>
            </a:r>
            <a:r>
              <a:rPr lang="en-US" altLang="fr-FR" sz="2700" b="1" dirty="0" err="1">
                <a:solidFill>
                  <a:srgbClr val="FFC000"/>
                </a:solidFill>
              </a:rPr>
              <a:t>T</a:t>
            </a:r>
            <a:r>
              <a:rPr lang="en-US" altLang="fr-FR" sz="2700" b="1" dirty="0" err="1" smtClean="0">
                <a:solidFill>
                  <a:srgbClr val="FFC000"/>
                </a:solidFill>
              </a:rPr>
              <a:t>aux</a:t>
            </a:r>
            <a:r>
              <a:rPr lang="en-US" altLang="fr-FR" sz="2700" b="1" dirty="0" smtClean="0">
                <a:solidFill>
                  <a:srgbClr val="FFC000"/>
                </a:solidFill>
              </a:rPr>
              <a:t> pour 10000 </a:t>
            </a:r>
            <a:r>
              <a:rPr lang="en-US" altLang="fr-FR" sz="2700" b="1" dirty="0" err="1" smtClean="0"/>
              <a:t>personnes</a:t>
            </a:r>
            <a:r>
              <a:rPr lang="en-US" altLang="fr-FR" sz="2700" b="1" dirty="0" smtClean="0"/>
              <a:t> non </a:t>
            </a:r>
            <a:r>
              <a:rPr lang="en-US" altLang="fr-FR" sz="2700" b="1" dirty="0" err="1" smtClean="0"/>
              <a:t>diagnostiquées</a:t>
            </a:r>
            <a:r>
              <a:rPr lang="en-US" altLang="fr-FR" sz="2700" b="1" dirty="0" smtClean="0"/>
              <a:t> </a:t>
            </a:r>
            <a:r>
              <a:rPr lang="en-US" altLang="fr-FR" sz="2700" b="1" dirty="0" err="1" smtClean="0"/>
              <a:t>en</a:t>
            </a:r>
            <a:r>
              <a:rPr lang="en-US" altLang="fr-FR" sz="2700" b="1" dirty="0" smtClean="0"/>
              <a:t> 2014</a:t>
            </a:r>
            <a:endParaRPr lang="fr-FR" altLang="fr-FR" sz="2700" b="1" dirty="0"/>
          </a:p>
        </p:txBody>
      </p:sp>
      <p:sp>
        <p:nvSpPr>
          <p:cNvPr id="7" name="Rectangle 6"/>
          <p:cNvSpPr/>
          <p:nvPr/>
        </p:nvSpPr>
        <p:spPr>
          <a:xfrm>
            <a:off x="-197808" y="6217800"/>
            <a:ext cx="2107095" cy="1192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2999" y="6896136"/>
            <a:ext cx="7526264" cy="596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352" y="982156"/>
            <a:ext cx="8972411" cy="428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4414683" y="4943734"/>
            <a:ext cx="8972411" cy="428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-4486206" y="4567953"/>
            <a:ext cx="8972411" cy="428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5186432" y="4679541"/>
            <a:ext cx="1618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Seine et Marne</a:t>
            </a:r>
          </a:p>
          <a:p>
            <a:r>
              <a:rPr lang="en-US" dirty="0">
                <a:solidFill>
                  <a:srgbClr val="0432FF"/>
                </a:solidFill>
              </a:rPr>
              <a:t>596 (393-901</a:t>
            </a:r>
            <a:r>
              <a:rPr lang="en-US" dirty="0" smtClean="0">
                <a:solidFill>
                  <a:srgbClr val="0432FF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7,0 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4,6-10,6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63060" y="3084132"/>
            <a:ext cx="63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801059" y="4667224"/>
            <a:ext cx="1619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Essonne</a:t>
            </a:r>
          </a:p>
          <a:p>
            <a:r>
              <a:rPr lang="en-US" dirty="0">
                <a:solidFill>
                  <a:srgbClr val="0432FF"/>
                </a:solidFill>
              </a:rPr>
              <a:t>916 (721-1172</a:t>
            </a:r>
            <a:r>
              <a:rPr lang="en-US" dirty="0" smtClean="0">
                <a:solidFill>
                  <a:srgbClr val="0432FF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11,9 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9,4-15,2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44161" y="2680144"/>
            <a:ext cx="1619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Yvelines</a:t>
            </a:r>
          </a:p>
          <a:p>
            <a:r>
              <a:rPr lang="en-US" dirty="0">
                <a:solidFill>
                  <a:srgbClr val="0432FF"/>
                </a:solidFill>
              </a:rPr>
              <a:t>755 (552-1015</a:t>
            </a:r>
            <a:r>
              <a:rPr lang="en-US" dirty="0" smtClean="0">
                <a:solidFill>
                  <a:srgbClr val="0432FF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8,7 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6,4-11,8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49664" y="1602749"/>
            <a:ext cx="173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 </a:t>
            </a:r>
            <a:r>
              <a:rPr lang="en-US" dirty="0" err="1" smtClean="0"/>
              <a:t>d’Oise</a:t>
            </a:r>
            <a:endParaRPr lang="en-US" dirty="0" smtClean="0"/>
          </a:p>
          <a:p>
            <a:r>
              <a:rPr lang="en-US" dirty="0">
                <a:solidFill>
                  <a:srgbClr val="0432FF"/>
                </a:solidFill>
              </a:rPr>
              <a:t>1074 (804-1507)</a:t>
            </a:r>
            <a:endParaRPr lang="fr-FR" dirty="0">
              <a:solidFill>
                <a:srgbClr val="0432FF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14,5 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10,8-20,3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endParaRPr lang="fr-FR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079841" y="3370929"/>
            <a:ext cx="80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 de </a:t>
            </a:r>
          </a:p>
          <a:p>
            <a:r>
              <a:rPr lang="en-US" dirty="0" smtClean="0"/>
              <a:t>Marne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4099758" y="27530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Seine Saint-Denis		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032792" y="2801560"/>
            <a:ext cx="798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Hauts</a:t>
            </a:r>
            <a:r>
              <a:rPr lang="en-US" dirty="0" smtClean="0"/>
              <a:t>-</a:t>
            </a:r>
          </a:p>
          <a:p>
            <a:r>
              <a:rPr lang="en-US" dirty="0" smtClean="0"/>
              <a:t>de-</a:t>
            </a:r>
          </a:p>
          <a:p>
            <a:r>
              <a:rPr lang="en-US" dirty="0" smtClean="0"/>
              <a:t>Seine</a:t>
            </a:r>
            <a:endParaRPr lang="en-US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995927" y="1685486"/>
            <a:ext cx="478812" cy="14583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420413" y="1214696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3798 (3128-4513</a:t>
            </a:r>
            <a:r>
              <a:rPr lang="en-US" dirty="0" smtClean="0">
                <a:solidFill>
                  <a:srgbClr val="0432FF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25,2 (20,7-29,9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67398" y="5295824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1157 (881-1528)</a:t>
            </a:r>
            <a:r>
              <a:rPr lang="fr-FR" dirty="0">
                <a:solidFill>
                  <a:srgbClr val="0432FF"/>
                </a:solidFill>
              </a:rPr>
              <a:t> </a:t>
            </a:r>
            <a:endParaRPr lang="fr-FR" dirty="0" smtClean="0">
              <a:solidFill>
                <a:srgbClr val="0432FF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11,5 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8,8-15,2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r>
              <a:rPr lang="fr-FR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1513534" y="3403456"/>
            <a:ext cx="1742341" cy="1860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671944" y="1279584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1318 (1116-1533)</a:t>
            </a:r>
            <a:endParaRPr lang="fr-FR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13,6 (11,5-15,8)</a:t>
            </a: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33" name="Connecteur droit 32"/>
          <p:cNvCxnSpPr>
            <a:endCxn id="30" idx="1"/>
          </p:cNvCxnSpPr>
          <p:nvPr/>
        </p:nvCxnSpPr>
        <p:spPr>
          <a:xfrm flipV="1">
            <a:off x="4704615" y="1602750"/>
            <a:ext cx="1967329" cy="122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105983" y="3008113"/>
            <a:ext cx="167225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804 (583-1016)</a:t>
            </a:r>
            <a:r>
              <a:rPr lang="fr-FR" dirty="0">
                <a:solidFill>
                  <a:srgbClr val="0432FF"/>
                </a:solidFill>
              </a:rPr>
              <a:t> </a:t>
            </a:r>
            <a:endParaRPr lang="fr-FR" dirty="0" smtClean="0">
              <a:solidFill>
                <a:srgbClr val="0432FF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9,4 </a:t>
            </a:r>
            <a:r>
              <a:rPr lang="en-US" dirty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6,8-11,9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37" name="Connecteur droit 36"/>
          <p:cNvCxnSpPr>
            <a:endCxn id="36" idx="1"/>
          </p:cNvCxnSpPr>
          <p:nvPr/>
        </p:nvCxnSpPr>
        <p:spPr>
          <a:xfrm flipV="1">
            <a:off x="4668223" y="3331279"/>
            <a:ext cx="2437760" cy="4052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16138" y="486764"/>
            <a:ext cx="782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IDF : </a:t>
            </a:r>
            <a:r>
              <a:rPr lang="fi-FI" dirty="0">
                <a:solidFill>
                  <a:srgbClr val="0432FF"/>
                </a:solidFill>
              </a:rPr>
              <a:t>10117 </a:t>
            </a:r>
            <a:r>
              <a:rPr lang="fi-FI" dirty="0" smtClean="0">
                <a:solidFill>
                  <a:srgbClr val="0432FF"/>
                </a:solidFill>
              </a:rPr>
              <a:t>(8933-11386)</a:t>
            </a:r>
          </a:p>
          <a:p>
            <a:r>
              <a:rPr lang="fi-FI" dirty="0">
                <a:solidFill>
                  <a:srgbClr val="0432FF"/>
                </a:solidFill>
              </a:rPr>
              <a:t> </a:t>
            </a:r>
            <a:r>
              <a:rPr lang="fi-FI" dirty="0" smtClean="0">
                <a:solidFill>
                  <a:srgbClr val="0432FF"/>
                </a:solidFill>
              </a:rPr>
              <a:t>        </a:t>
            </a:r>
            <a:r>
              <a:rPr lang="pt-BR" dirty="0" smtClean="0">
                <a:solidFill>
                  <a:schemeClr val="accent6"/>
                </a:solidFill>
              </a:rPr>
              <a:t>13,4 (11,8-15,1)</a:t>
            </a:r>
            <a:endParaRPr lang="fr-FR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pPr>
              <a:tabLst>
                <a:tab pos="920750" algn="l"/>
              </a:tabLst>
            </a:pPr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de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/>
              <a:t>pour 10000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210503"/>
            <a:ext cx="89594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 smtClean="0"/>
              <a:t>En</a:t>
            </a:r>
            <a:r>
              <a:rPr lang="en-US" sz="1700" dirty="0" smtClean="0"/>
              <a:t> IDF : &gt;8/10 des non </a:t>
            </a:r>
            <a:r>
              <a:rPr lang="en-US" sz="1700" dirty="0" err="1" smtClean="0"/>
              <a:t>diagnostiquées</a:t>
            </a:r>
            <a:r>
              <a:rPr lang="en-US" sz="1700" dirty="0" smtClean="0"/>
              <a:t> </a:t>
            </a:r>
            <a:r>
              <a:rPr lang="en-US" sz="1700" dirty="0" err="1" smtClean="0"/>
              <a:t>sont</a:t>
            </a:r>
            <a:r>
              <a:rPr lang="en-US" sz="1700" dirty="0" smtClean="0"/>
              <a:t> HSH (3/10) </a:t>
            </a:r>
            <a:r>
              <a:rPr lang="en-US" sz="1700" dirty="0" err="1" smtClean="0"/>
              <a:t>ou</a:t>
            </a:r>
            <a:r>
              <a:rPr lang="en-US" sz="1700" dirty="0" smtClean="0"/>
              <a:t> </a:t>
            </a:r>
            <a:r>
              <a:rPr lang="en-US" sz="1700" dirty="0" err="1" smtClean="0"/>
              <a:t>hétérosexuel</a:t>
            </a:r>
            <a:r>
              <a:rPr lang="en-US" sz="1700" dirty="0" smtClean="0"/>
              <a:t>(le)s </a:t>
            </a:r>
            <a:r>
              <a:rPr lang="en-US" sz="1700" dirty="0" err="1" smtClean="0"/>
              <a:t>nés</a:t>
            </a:r>
            <a:r>
              <a:rPr lang="en-US" sz="1700" dirty="0" smtClean="0"/>
              <a:t> </a:t>
            </a:r>
            <a:r>
              <a:rPr lang="en-US" sz="1700" dirty="0" err="1" smtClean="0"/>
              <a:t>à</a:t>
            </a:r>
            <a:r>
              <a:rPr lang="en-US" sz="1700" dirty="0" smtClean="0"/>
              <a:t> </a:t>
            </a:r>
            <a:r>
              <a:rPr lang="en-US" sz="1700" dirty="0" err="1" smtClean="0"/>
              <a:t>l’étranger</a:t>
            </a:r>
            <a:r>
              <a:rPr lang="en-US" sz="1700" dirty="0" smtClean="0"/>
              <a:t> (5/10)</a:t>
            </a:r>
          </a:p>
          <a:p>
            <a:r>
              <a:rPr lang="en-US" sz="1700" dirty="0" smtClean="0"/>
              <a:t>A Paris : </a:t>
            </a:r>
            <a:r>
              <a:rPr lang="fr-FR" sz="1700" dirty="0" smtClean="0"/>
              <a:t>∼9/10 </a:t>
            </a:r>
            <a:r>
              <a:rPr lang="en-US" sz="1700" dirty="0"/>
              <a:t>des non </a:t>
            </a:r>
            <a:r>
              <a:rPr lang="en-US" sz="1700" dirty="0" err="1"/>
              <a:t>diagnostiquées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</a:t>
            </a:r>
            <a:r>
              <a:rPr lang="en-US" sz="1700" dirty="0" smtClean="0"/>
              <a:t>HSH (5/10)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dirty="0" err="1"/>
              <a:t>hétérosexuel</a:t>
            </a:r>
            <a:r>
              <a:rPr lang="en-US" sz="1700" dirty="0"/>
              <a:t>(le)s </a:t>
            </a:r>
            <a:r>
              <a:rPr lang="en-US" sz="1700" dirty="0" err="1" smtClean="0"/>
              <a:t>nés</a:t>
            </a:r>
            <a:r>
              <a:rPr lang="en-US" sz="1700" dirty="0" smtClean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 smtClean="0"/>
              <a:t>l’étranger</a:t>
            </a:r>
            <a:r>
              <a:rPr lang="en-US" sz="1700" dirty="0" smtClean="0"/>
              <a:t> (4/10)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29886"/>
              </p:ext>
            </p:extLst>
          </p:nvPr>
        </p:nvGraphicFramePr>
        <p:xfrm>
          <a:off x="162583" y="671617"/>
          <a:ext cx="4373655" cy="533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12"/>
                <a:gridCol w="1502215"/>
                <a:gridCol w="1396628"/>
              </a:tblGrid>
              <a:tr h="416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IDF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Paris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10117 </a:t>
                      </a:r>
                    </a:p>
                    <a:p>
                      <a:pPr algn="ctr"/>
                      <a:r>
                        <a:rPr lang="fi-FI" sz="1400" dirty="0" smtClean="0"/>
                        <a:t>(8933-11386)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3798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(3128-4513)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3341 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(2863-3890)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1760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(46%)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2248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(67%)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(1848-2741)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1104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(63%)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(875-1377)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1094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(841-1468)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656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(37%)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(463-917)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5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2455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(24%)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(2099-2819)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714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(19%)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(551-909)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2084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(1739-2415)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633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(87%)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(476-809)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2531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(2078-3143)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819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(22%)</a:t>
                      </a:r>
                      <a:endParaRPr lang="cs-CZ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(592-1151)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(80%)</a:t>
                      </a:r>
                      <a:endParaRPr lang="is-IS" sz="1400" b="0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(1631-2476)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628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(75%)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(464-865)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463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(330-649)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107 </a:t>
                      </a:r>
                      <a:r>
                        <a:rPr lang="is-IS" sz="1400" dirty="0" smtClean="0">
                          <a:solidFill>
                            <a:srgbClr val="0432FF"/>
                          </a:solidFill>
                        </a:rPr>
                        <a:t>(3%)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(53-223)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706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(468-1047)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202 </a:t>
                      </a:r>
                      <a:r>
                        <a:rPr lang="fi-FI" sz="140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(103-356)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139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(1%)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(56-381)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4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pPr>
              <a:tabLst>
                <a:tab pos="920750" algn="l"/>
              </a:tabLst>
            </a:pPr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de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/>
              <a:t>pour 10000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210503"/>
            <a:ext cx="89210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/>
              <a:t>En</a:t>
            </a:r>
            <a:r>
              <a:rPr lang="en-US" sz="1700" dirty="0"/>
              <a:t> IDF : &gt;8/10 des non </a:t>
            </a:r>
            <a:r>
              <a:rPr lang="en-US" sz="1700" dirty="0" err="1"/>
              <a:t>diagnostiquées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HSH (3/10)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dirty="0" err="1"/>
              <a:t>hétérosexuel</a:t>
            </a:r>
            <a:r>
              <a:rPr lang="en-US" sz="1700" dirty="0"/>
              <a:t>(le)s</a:t>
            </a:r>
            <a:r>
              <a:rPr lang="en-US" sz="1700" dirty="0" smtClean="0"/>
              <a:t> </a:t>
            </a:r>
            <a:r>
              <a:rPr lang="en-US" sz="1700" dirty="0" err="1"/>
              <a:t>nés</a:t>
            </a:r>
            <a:r>
              <a:rPr lang="en-US" sz="1700" dirty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l’étranger</a:t>
            </a:r>
            <a:r>
              <a:rPr lang="en-US" sz="1700" dirty="0"/>
              <a:t> (5/10)</a:t>
            </a:r>
          </a:p>
          <a:p>
            <a:r>
              <a:rPr lang="en-US" sz="1700" dirty="0" smtClean="0"/>
              <a:t>92 : </a:t>
            </a:r>
            <a:r>
              <a:rPr lang="fr-FR" sz="1700" dirty="0" smtClean="0"/>
              <a:t>∼8/10 </a:t>
            </a:r>
            <a:r>
              <a:rPr lang="en-US" sz="1700" dirty="0"/>
              <a:t>des non </a:t>
            </a:r>
            <a:r>
              <a:rPr lang="en-US" sz="1700" dirty="0" err="1"/>
              <a:t>diagnostiquées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HSH </a:t>
            </a:r>
            <a:r>
              <a:rPr lang="en-US" sz="1700" dirty="0" smtClean="0"/>
              <a:t>(4/10</a:t>
            </a:r>
            <a:r>
              <a:rPr lang="en-US" sz="1700" dirty="0"/>
              <a:t>)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dirty="0" err="1"/>
              <a:t>hétérosexuel</a:t>
            </a:r>
            <a:r>
              <a:rPr lang="en-US" sz="1700" dirty="0"/>
              <a:t>(le)s </a:t>
            </a:r>
            <a:r>
              <a:rPr lang="en-US" sz="1700" dirty="0" err="1" smtClean="0"/>
              <a:t>nés</a:t>
            </a:r>
            <a:r>
              <a:rPr lang="en-US" sz="1700" dirty="0" smtClean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l’étranger</a:t>
            </a:r>
            <a:r>
              <a:rPr lang="en-US" sz="1700" dirty="0"/>
              <a:t> </a:t>
            </a:r>
            <a:r>
              <a:rPr lang="en-US" sz="1700" dirty="0" smtClean="0"/>
              <a:t>(4/10</a:t>
            </a:r>
            <a:r>
              <a:rPr lang="en-US" sz="1700" dirty="0"/>
              <a:t>)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53564"/>
              </p:ext>
            </p:extLst>
          </p:nvPr>
        </p:nvGraphicFramePr>
        <p:xfrm>
          <a:off x="162583" y="671617"/>
          <a:ext cx="5819846" cy="533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12"/>
                <a:gridCol w="1502215"/>
                <a:gridCol w="1396628"/>
                <a:gridCol w="1446191"/>
              </a:tblGrid>
              <a:tr h="416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IDF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Paris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Hauts-de-Seine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10117 </a:t>
                      </a:r>
                    </a:p>
                    <a:p>
                      <a:pPr algn="ctr"/>
                      <a:r>
                        <a:rPr lang="fi-FI" sz="1400" dirty="0" smtClean="0"/>
                        <a:t>(8933-11386)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3798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(3128-4513)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1157 </a:t>
                      </a:r>
                    </a:p>
                    <a:p>
                      <a:pPr algn="ctr"/>
                      <a:r>
                        <a:rPr lang="is-IS" sz="1400" dirty="0" smtClean="0"/>
                        <a:t>(881-1528)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3341 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(2863-3890)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1760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(46%)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443 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(38%)</a:t>
                      </a:r>
                    </a:p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(295-721)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2248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(67%)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(1848-2741)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1104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(63%)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(875-1377)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1094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(841-1468)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656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(37%)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(463-917)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5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2455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(24%)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(2099-2819)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714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(19%)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(551-909)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312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(27%)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(210-463)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2084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(1739-2415)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633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(87%)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(476-809)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263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(84%)</a:t>
                      </a:r>
                    </a:p>
                    <a:p>
                      <a:pPr algn="ctr"/>
                      <a:r>
                        <a:rPr lang="is-IS" sz="1400" dirty="0" smtClean="0"/>
                        <a:t>(166-392)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2531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(2078-3143)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819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(22%)</a:t>
                      </a:r>
                      <a:endParaRPr lang="cs-CZ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(592-1151)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(19%)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(110-416)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(80%)</a:t>
                      </a:r>
                      <a:endParaRPr lang="is-IS" sz="1400" b="0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(1631-2476)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628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(75%)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(464-865)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162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(75%)</a:t>
                      </a:r>
                    </a:p>
                    <a:p>
                      <a:pPr algn="ctr"/>
                      <a:r>
                        <a:rPr lang="is-IS" sz="1400" dirty="0" smtClean="0"/>
                        <a:t>(80-294)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463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(330-649)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107 </a:t>
                      </a:r>
                      <a:r>
                        <a:rPr lang="is-IS" sz="1400" dirty="0" smtClean="0">
                          <a:solidFill>
                            <a:srgbClr val="0432FF"/>
                          </a:solidFill>
                        </a:rPr>
                        <a:t>(3%)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(53-223)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706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(468-1047)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202 </a:t>
                      </a:r>
                      <a:r>
                        <a:rPr lang="fi-FI" sz="140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(103-356)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139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(1%)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(56-381)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pPr>
              <a:tabLst>
                <a:tab pos="920750" algn="l"/>
              </a:tabLst>
            </a:pPr>
            <a:r>
              <a:rPr lang="en-US" altLang="fr-FR" sz="2800" b="1" dirty="0" err="1" smtClean="0"/>
              <a:t>Nb</a:t>
            </a:r>
            <a:r>
              <a:rPr lang="en-US" altLang="fr-FR" sz="2800" b="1" dirty="0" smtClean="0"/>
              <a:t> de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/>
              <a:t>pour 10000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210503"/>
            <a:ext cx="89210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/>
              <a:t>En</a:t>
            </a:r>
            <a:r>
              <a:rPr lang="en-US" sz="1700" dirty="0"/>
              <a:t> IDF : &gt;8/10 des non </a:t>
            </a:r>
            <a:r>
              <a:rPr lang="en-US" sz="1700" dirty="0" err="1"/>
              <a:t>diagnostiquées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HSH (3/10)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dirty="0" err="1"/>
              <a:t>hétérosexuel</a:t>
            </a:r>
            <a:r>
              <a:rPr lang="en-US" sz="1700" dirty="0"/>
              <a:t>(le)s</a:t>
            </a:r>
            <a:r>
              <a:rPr lang="en-US" sz="1700" dirty="0" smtClean="0"/>
              <a:t> </a:t>
            </a:r>
            <a:r>
              <a:rPr lang="en-US" sz="1700" dirty="0" err="1"/>
              <a:t>nés</a:t>
            </a:r>
            <a:r>
              <a:rPr lang="en-US" sz="1700" dirty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l’étranger</a:t>
            </a:r>
            <a:r>
              <a:rPr lang="en-US" sz="1700" dirty="0"/>
              <a:t> (5/10)</a:t>
            </a:r>
          </a:p>
          <a:p>
            <a:r>
              <a:rPr lang="en-US" sz="1700" dirty="0" smtClean="0"/>
              <a:t>93 : </a:t>
            </a:r>
            <a:r>
              <a:rPr lang="fr-FR" sz="1700" dirty="0" smtClean="0"/>
              <a:t>∼8/10 </a:t>
            </a:r>
            <a:r>
              <a:rPr lang="en-US" sz="1700" dirty="0"/>
              <a:t>des non </a:t>
            </a:r>
            <a:r>
              <a:rPr lang="en-US" sz="1700" dirty="0" err="1"/>
              <a:t>diagnostiquées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HSH </a:t>
            </a:r>
            <a:r>
              <a:rPr lang="en-US" sz="1700" dirty="0" smtClean="0"/>
              <a:t>(2/10</a:t>
            </a:r>
            <a:r>
              <a:rPr lang="en-US" sz="1700" dirty="0"/>
              <a:t>)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dirty="0" err="1"/>
              <a:t>hétérosexuel</a:t>
            </a:r>
            <a:r>
              <a:rPr lang="en-US" sz="1700" dirty="0"/>
              <a:t>(le)s </a:t>
            </a:r>
            <a:r>
              <a:rPr lang="en-US" sz="1700" dirty="0" err="1" smtClean="0"/>
              <a:t>nés</a:t>
            </a:r>
            <a:r>
              <a:rPr lang="en-US" sz="1700" dirty="0" smtClean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l’étranger</a:t>
            </a:r>
            <a:r>
              <a:rPr lang="en-US" sz="1700" dirty="0"/>
              <a:t> </a:t>
            </a:r>
            <a:r>
              <a:rPr lang="en-US" sz="1700" dirty="0" smtClean="0"/>
              <a:t>(6/10</a:t>
            </a:r>
            <a:r>
              <a:rPr lang="en-US" sz="1700" dirty="0"/>
              <a:t>)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08620"/>
              </p:ext>
            </p:extLst>
          </p:nvPr>
        </p:nvGraphicFramePr>
        <p:xfrm>
          <a:off x="162583" y="671617"/>
          <a:ext cx="7282658" cy="533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12"/>
                <a:gridCol w="1502215"/>
                <a:gridCol w="1396628"/>
                <a:gridCol w="1446191"/>
                <a:gridCol w="1462812"/>
              </a:tblGrid>
              <a:tr h="416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IDF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Paris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Hauts-de-Seine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Seine-Saint-Denis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10117 </a:t>
                      </a:r>
                    </a:p>
                    <a:p>
                      <a:pPr algn="ctr"/>
                      <a:r>
                        <a:rPr lang="fi-FI" sz="1400" dirty="0" smtClean="0"/>
                        <a:t>(8933-11386)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3798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(3128-4513)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1157 </a:t>
                      </a:r>
                    </a:p>
                    <a:p>
                      <a:pPr algn="ctr"/>
                      <a:r>
                        <a:rPr lang="is-IS" sz="1400" dirty="0" smtClean="0"/>
                        <a:t>(881-1528)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1318 </a:t>
                      </a:r>
                    </a:p>
                    <a:p>
                      <a:pPr algn="ctr"/>
                      <a:r>
                        <a:rPr lang="cs-CZ" sz="1400" dirty="0" smtClean="0"/>
                        <a:t>(1116-1533)</a:t>
                      </a:r>
                      <a:endParaRPr lang="fr-FR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3341 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(2863-3890)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1760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(46%)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443 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(38%)</a:t>
                      </a:r>
                    </a:p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(295-721)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328 (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24%)</a:t>
                      </a:r>
                    </a:p>
                    <a:p>
                      <a:pPr algn="ctr"/>
                      <a:r>
                        <a:rPr lang="is-IS" sz="1400" dirty="0" smtClean="0"/>
                        <a:t>(224-448)</a:t>
                      </a: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2248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(67%)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(1848-2741)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1104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(63%)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(875-1377)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237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(72%)</a:t>
                      </a:r>
                    </a:p>
                    <a:p>
                      <a:pPr algn="ctr"/>
                      <a:r>
                        <a:rPr lang="is-IS" sz="1400" dirty="0" smtClean="0"/>
                        <a:t>(160-341)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1094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(841-1468)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656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(37%)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(463-917)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92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(28%)</a:t>
                      </a:r>
                    </a:p>
                    <a:p>
                      <a:pPr algn="ctr"/>
                      <a:r>
                        <a:rPr lang="is-IS" sz="1400" dirty="0" smtClean="0"/>
                        <a:t>(34-179)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5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2455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(24%)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(2099-2819)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714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(19%)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(551-909)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312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(27%)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(210-463)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390 </a:t>
                      </a:r>
                      <a:r>
                        <a:rPr lang="is-IS" sz="1400" b="1" u="sng" dirty="0" smtClean="0">
                          <a:solidFill>
                            <a:srgbClr val="FF0000"/>
                          </a:solidFill>
                        </a:rPr>
                        <a:t>(30%)</a:t>
                      </a:r>
                    </a:p>
                    <a:p>
                      <a:pPr algn="ctr"/>
                      <a:r>
                        <a:rPr lang="is-IS" sz="1400" dirty="0" smtClean="0"/>
                        <a:t>(299-514)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2084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(1739-2415)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633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(87%)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(476-809)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263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(84%)</a:t>
                      </a:r>
                    </a:p>
                    <a:p>
                      <a:pPr algn="ctr"/>
                      <a:r>
                        <a:rPr lang="is-IS" sz="1400" dirty="0" smtClean="0"/>
                        <a:t>(166-392)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307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(79%)</a:t>
                      </a:r>
                    </a:p>
                    <a:p>
                      <a:pPr algn="ctr"/>
                      <a:r>
                        <a:rPr lang="is-IS" sz="1400" dirty="0" smtClean="0"/>
                        <a:t>(229-395)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2531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(2078-3143)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819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(22%)</a:t>
                      </a:r>
                      <a:endParaRPr lang="cs-CZ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(592-1151)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(19%)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(110-416)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440 </a:t>
                      </a:r>
                      <a:r>
                        <a:rPr lang="is-IS" sz="1400" b="1" u="sng" strike="noStrike" dirty="0" smtClean="0">
                          <a:solidFill>
                            <a:srgbClr val="FF0000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is-IS" sz="1400" dirty="0" smtClean="0"/>
                        <a:t>(292-586)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(80%)</a:t>
                      </a:r>
                      <a:endParaRPr lang="is-IS" sz="1400" b="0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(1631-2476)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628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(75%)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(464-865)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162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(75%)</a:t>
                      </a:r>
                    </a:p>
                    <a:p>
                      <a:pPr algn="ctr"/>
                      <a:r>
                        <a:rPr lang="is-IS" sz="1400" dirty="0" smtClean="0"/>
                        <a:t>(80-294)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358 </a:t>
                      </a:r>
                      <a:r>
                        <a:rPr lang="is-IS" sz="1400" i="1" u="sng" dirty="0" smtClean="0">
                          <a:solidFill>
                            <a:srgbClr val="0432FF"/>
                          </a:solidFill>
                        </a:rPr>
                        <a:t>(81%)</a:t>
                      </a:r>
                    </a:p>
                    <a:p>
                      <a:pPr algn="ctr"/>
                      <a:r>
                        <a:rPr lang="is-IS" sz="1400" dirty="0" smtClean="0"/>
                        <a:t>(257-491)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463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(330-649)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107 </a:t>
                      </a:r>
                      <a:r>
                        <a:rPr lang="is-IS" sz="1400" dirty="0" smtClean="0">
                          <a:solidFill>
                            <a:srgbClr val="0432FF"/>
                          </a:solidFill>
                        </a:rPr>
                        <a:t>(3%)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(53-223)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400" dirty="0" smtClean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706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(468-1047)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202 </a:t>
                      </a:r>
                      <a:r>
                        <a:rPr lang="fi-FI" sz="140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(103-356)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139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(1%)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(56-381)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03903"/>
              </p:ext>
            </p:extLst>
          </p:nvPr>
        </p:nvGraphicFramePr>
        <p:xfrm>
          <a:off x="162583" y="671617"/>
          <a:ext cx="8595865" cy="533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12"/>
                <a:gridCol w="1502215"/>
                <a:gridCol w="1396628"/>
                <a:gridCol w="1446191"/>
                <a:gridCol w="1462812"/>
                <a:gridCol w="1313207"/>
              </a:tblGrid>
              <a:tr h="416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IDF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Paris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Hauts-de-Seine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Seine-Saint-Denis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明朝" charset="-128"/>
                          <a:cs typeface="Times New Roman" charset="0"/>
                        </a:rPr>
                        <a:t>Val d’Oise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10117 </a:t>
                      </a:r>
                    </a:p>
                    <a:p>
                      <a:pPr algn="ctr"/>
                      <a:r>
                        <a:rPr lang="fi-FI" sz="1400" dirty="0" smtClean="0"/>
                        <a:t>(8933-11386)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3798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(3128-4513)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1157 </a:t>
                      </a:r>
                    </a:p>
                    <a:p>
                      <a:pPr algn="ctr"/>
                      <a:r>
                        <a:rPr lang="is-IS" sz="1400" dirty="0" smtClean="0"/>
                        <a:t>(881-1528)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1318 </a:t>
                      </a:r>
                    </a:p>
                    <a:p>
                      <a:pPr algn="ctr"/>
                      <a:r>
                        <a:rPr lang="cs-CZ" sz="1400" dirty="0" smtClean="0"/>
                        <a:t>(1116-1533)</a:t>
                      </a:r>
                      <a:endParaRPr lang="fr-FR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1074 </a:t>
                      </a:r>
                    </a:p>
                    <a:p>
                      <a:pPr algn="ctr"/>
                      <a:r>
                        <a:rPr lang="is-IS" sz="1400" dirty="0" smtClean="0"/>
                        <a:t>(804-1507)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3341 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(2863-3890)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1760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(46%)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443 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(38%)</a:t>
                      </a:r>
                    </a:p>
                    <a:p>
                      <a:pPr algn="ctr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(295-721)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328 (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24%)</a:t>
                      </a:r>
                    </a:p>
                    <a:p>
                      <a:pPr algn="ctr"/>
                      <a:r>
                        <a:rPr lang="is-IS" sz="1400" dirty="0" smtClean="0"/>
                        <a:t>(224-448)</a:t>
                      </a: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151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(14%)</a:t>
                      </a:r>
                    </a:p>
                    <a:p>
                      <a:pPr algn="ctr"/>
                      <a:r>
                        <a:rPr lang="is-IS" sz="1400" dirty="0" smtClean="0"/>
                        <a:t>(75-260)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2248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(67%)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(1848-2741)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1104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(63%)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(875-1377)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237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(72%)</a:t>
                      </a:r>
                    </a:p>
                    <a:p>
                      <a:pPr algn="ctr"/>
                      <a:r>
                        <a:rPr lang="is-IS" sz="1400" dirty="0" smtClean="0"/>
                        <a:t>(160-341)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1094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(841-1468)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656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(37%)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(463-917)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92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(28%)</a:t>
                      </a:r>
                    </a:p>
                    <a:p>
                      <a:pPr algn="ctr"/>
                      <a:r>
                        <a:rPr lang="is-IS" sz="1400" dirty="0" smtClean="0"/>
                        <a:t>(34-179)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5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2455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(24%)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(2099-2819)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714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(19%)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(551-909)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312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(27%)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(210-463)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390 </a:t>
                      </a:r>
                      <a:r>
                        <a:rPr lang="is-IS" sz="1400" b="1" u="sng" dirty="0" smtClean="0">
                          <a:solidFill>
                            <a:srgbClr val="FF0000"/>
                          </a:solidFill>
                        </a:rPr>
                        <a:t>(30%)</a:t>
                      </a:r>
                    </a:p>
                    <a:p>
                      <a:pPr algn="ctr"/>
                      <a:r>
                        <a:rPr lang="is-IS" sz="1400" dirty="0" smtClean="0"/>
                        <a:t>(299-514)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chemeClr val="tx1"/>
                          </a:solidFill>
                        </a:rPr>
                        <a:t>393</a:t>
                      </a:r>
                      <a:r>
                        <a:rPr lang="fi-FI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i-FI" sz="1400" b="1" u="sng" dirty="0" smtClean="0">
                          <a:solidFill>
                            <a:srgbClr val="FF0000"/>
                          </a:solidFill>
                        </a:rPr>
                        <a:t>(37%)</a:t>
                      </a:r>
                    </a:p>
                    <a:p>
                      <a:pPr algn="ctr"/>
                      <a:r>
                        <a:rPr lang="fi-FI" sz="1400" b="0" dirty="0" smtClean="0">
                          <a:solidFill>
                            <a:schemeClr val="tx1"/>
                          </a:solidFill>
                        </a:rPr>
                        <a:t>(66-679)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2084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(1739-2415)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633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(87%)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(476-809)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263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(84%)</a:t>
                      </a:r>
                    </a:p>
                    <a:p>
                      <a:pPr algn="ctr"/>
                      <a:r>
                        <a:rPr lang="is-IS" sz="1400" dirty="0" smtClean="0"/>
                        <a:t>(166-392)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307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(79%)</a:t>
                      </a:r>
                    </a:p>
                    <a:p>
                      <a:pPr algn="ctr"/>
                      <a:r>
                        <a:rPr lang="is-IS" sz="1400" dirty="0" smtClean="0"/>
                        <a:t>(229-395)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291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(74%)</a:t>
                      </a:r>
                    </a:p>
                    <a:p>
                      <a:pPr algn="ctr"/>
                      <a:r>
                        <a:rPr lang="is-IS" sz="1400" dirty="0" smtClean="0"/>
                        <a:t>(199-429)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2531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(2078-3143)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819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(22%)</a:t>
                      </a:r>
                      <a:endParaRPr lang="cs-CZ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(592-1151)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r>
                        <a:rPr lang="is-IS" sz="1400" b="1" dirty="0" smtClean="0">
                          <a:solidFill>
                            <a:srgbClr val="FF0000"/>
                          </a:solidFill>
                        </a:rPr>
                        <a:t> (19%)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(110-416)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440 </a:t>
                      </a:r>
                      <a:r>
                        <a:rPr lang="is-IS" sz="1400" b="1" u="sng" strike="noStrike" dirty="0" smtClean="0">
                          <a:solidFill>
                            <a:srgbClr val="FF0000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is-IS" sz="1400" dirty="0" smtClean="0"/>
                        <a:t>(292-586)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324</a:t>
                      </a:r>
                      <a:r>
                        <a:rPr lang="de-DE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="1" i="0" u="sng" dirty="0" smtClean="0">
                          <a:solidFill>
                            <a:srgbClr val="FF0000"/>
                          </a:solidFill>
                        </a:rPr>
                        <a:t>(30%)</a:t>
                      </a:r>
                    </a:p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(165-596)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is-IS" sz="1400" b="0" i="1" dirty="0" smtClean="0">
                          <a:solidFill>
                            <a:srgbClr val="0432FF"/>
                          </a:solidFill>
                        </a:rPr>
                        <a:t>(80%)</a:t>
                      </a:r>
                      <a:endParaRPr lang="is-IS" sz="1400" b="0" dirty="0" smtClean="0">
                        <a:solidFill>
                          <a:srgbClr val="0432FF"/>
                        </a:solidFill>
                      </a:endParaRP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(1631-2476)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628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(75%)</a:t>
                      </a:r>
                      <a:endParaRPr lang="is-I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(464-865)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162 </a:t>
                      </a:r>
                      <a:r>
                        <a:rPr lang="is-IS" sz="1400" i="1" dirty="0" smtClean="0">
                          <a:solidFill>
                            <a:srgbClr val="0432FF"/>
                          </a:solidFill>
                        </a:rPr>
                        <a:t>(75%)</a:t>
                      </a:r>
                    </a:p>
                    <a:p>
                      <a:pPr algn="ctr"/>
                      <a:r>
                        <a:rPr lang="is-IS" sz="1400" dirty="0" smtClean="0"/>
                        <a:t>(80-294)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358 </a:t>
                      </a:r>
                      <a:r>
                        <a:rPr lang="is-IS" sz="1400" i="1" u="sng" dirty="0" smtClean="0">
                          <a:solidFill>
                            <a:srgbClr val="0432FF"/>
                          </a:solidFill>
                        </a:rPr>
                        <a:t>(81%)</a:t>
                      </a:r>
                    </a:p>
                    <a:p>
                      <a:pPr algn="ctr"/>
                      <a:r>
                        <a:rPr lang="is-IS" sz="1400" dirty="0" smtClean="0"/>
                        <a:t>(257-491)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/>
                        <a:t>181 </a:t>
                      </a:r>
                      <a:r>
                        <a:rPr lang="fi-FI" sz="1400" i="1" dirty="0" smtClean="0">
                          <a:solidFill>
                            <a:srgbClr val="0432FF"/>
                          </a:solidFill>
                        </a:rPr>
                        <a:t>(</a:t>
                      </a:r>
                      <a:r>
                        <a:rPr lang="fi-FI" sz="1400" i="1" u="sng" dirty="0" smtClean="0">
                          <a:solidFill>
                            <a:srgbClr val="0432FF"/>
                          </a:solidFill>
                        </a:rPr>
                        <a:t>56%)</a:t>
                      </a:r>
                    </a:p>
                    <a:p>
                      <a:pPr algn="ctr"/>
                      <a:r>
                        <a:rPr lang="fi-FI" sz="1400" dirty="0" smtClean="0"/>
                        <a:t>(16-418)</a:t>
                      </a:r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463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(330-649)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107 </a:t>
                      </a:r>
                      <a:r>
                        <a:rPr lang="is-IS" sz="1400" dirty="0" smtClean="0">
                          <a:solidFill>
                            <a:srgbClr val="0432FF"/>
                          </a:solidFill>
                        </a:rPr>
                        <a:t>(3%)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(53-223)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400" dirty="0" smtClean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706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(7%)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(468-1047)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202 </a:t>
                      </a:r>
                      <a:r>
                        <a:rPr lang="fi-FI" sz="1400" dirty="0" smtClean="0">
                          <a:solidFill>
                            <a:srgbClr val="0432FF"/>
                          </a:solidFill>
                        </a:rPr>
                        <a:t>(5%)</a:t>
                      </a:r>
                    </a:p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</a:rPr>
                        <a:t>(103-356)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139 </a:t>
                      </a:r>
                      <a:r>
                        <a:rPr lang="is-IS" sz="1400" b="0" dirty="0" smtClean="0">
                          <a:solidFill>
                            <a:srgbClr val="0432FF"/>
                          </a:solidFill>
                        </a:rPr>
                        <a:t>(1%)</a:t>
                      </a:r>
                    </a:p>
                    <a:p>
                      <a:pPr algn="ctr"/>
                      <a:r>
                        <a:rPr lang="is-IS" sz="1400" b="0" dirty="0" smtClean="0">
                          <a:solidFill>
                            <a:schemeClr val="tx1"/>
                          </a:solidFill>
                        </a:rPr>
                        <a:t>(56-381)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6210503"/>
            <a:ext cx="89210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/>
              <a:t>En</a:t>
            </a:r>
            <a:r>
              <a:rPr lang="en-US" sz="1700" dirty="0"/>
              <a:t> IDF : &gt;8/10 des non </a:t>
            </a:r>
            <a:r>
              <a:rPr lang="en-US" sz="1700" dirty="0" err="1"/>
              <a:t>diagnostiquées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HSH (3/10)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dirty="0" err="1"/>
              <a:t>hétérosexuel</a:t>
            </a:r>
            <a:r>
              <a:rPr lang="en-US" sz="1700" dirty="0"/>
              <a:t>(le)s</a:t>
            </a:r>
            <a:r>
              <a:rPr lang="en-US" sz="1700" dirty="0" smtClean="0"/>
              <a:t> </a:t>
            </a:r>
            <a:r>
              <a:rPr lang="en-US" sz="1700" dirty="0" err="1"/>
              <a:t>nés</a:t>
            </a:r>
            <a:r>
              <a:rPr lang="en-US" sz="1700" dirty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l’étranger</a:t>
            </a:r>
            <a:r>
              <a:rPr lang="en-US" sz="1700" dirty="0"/>
              <a:t> (5/10)</a:t>
            </a:r>
          </a:p>
          <a:p>
            <a:r>
              <a:rPr lang="en-US" sz="1700" dirty="0" smtClean="0"/>
              <a:t>95 : </a:t>
            </a:r>
            <a:r>
              <a:rPr lang="fr-FR" sz="1700" dirty="0" smtClean="0"/>
              <a:t>∼8/10 </a:t>
            </a:r>
            <a:r>
              <a:rPr lang="en-US" sz="1700" dirty="0"/>
              <a:t>des non </a:t>
            </a:r>
            <a:r>
              <a:rPr lang="en-US" sz="1700" dirty="0" err="1"/>
              <a:t>diagnostiquées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HSH </a:t>
            </a:r>
            <a:r>
              <a:rPr lang="en-US" sz="1700" dirty="0" smtClean="0"/>
              <a:t>(1/10</a:t>
            </a:r>
            <a:r>
              <a:rPr lang="en-US" sz="1700" dirty="0"/>
              <a:t>) </a:t>
            </a:r>
            <a:r>
              <a:rPr lang="en-US" sz="1700" dirty="0" err="1"/>
              <a:t>ou</a:t>
            </a:r>
            <a:r>
              <a:rPr lang="en-US" sz="1700" dirty="0"/>
              <a:t> des </a:t>
            </a:r>
            <a:r>
              <a:rPr lang="en-US" sz="1700" dirty="0" err="1"/>
              <a:t>hétérosexuel</a:t>
            </a:r>
            <a:r>
              <a:rPr lang="en-US" sz="1700" dirty="0"/>
              <a:t>(le)s</a:t>
            </a:r>
            <a:r>
              <a:rPr lang="en-US" sz="1700" dirty="0" smtClean="0"/>
              <a:t> </a:t>
            </a:r>
            <a:r>
              <a:rPr lang="en-US" sz="1700" dirty="0" err="1"/>
              <a:t>nés</a:t>
            </a:r>
            <a:r>
              <a:rPr lang="en-US" sz="1700" dirty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l’étranger</a:t>
            </a:r>
            <a:r>
              <a:rPr lang="en-US" sz="1700" dirty="0"/>
              <a:t> </a:t>
            </a:r>
            <a:r>
              <a:rPr lang="en-US" sz="1700" dirty="0" smtClean="0"/>
              <a:t>(7/10</a:t>
            </a:r>
            <a:r>
              <a:rPr lang="en-US" sz="1700" dirty="0"/>
              <a:t>)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74546" y="-213401"/>
            <a:ext cx="9109075" cy="885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20750" algn="l"/>
              </a:tabLst>
            </a:pPr>
            <a:r>
              <a:rPr lang="en-US" altLang="fr-FR" sz="2800" b="1" smtClean="0"/>
              <a:t>Nb de personnes non diagnostiquées pour 10000 en 2014</a:t>
            </a:r>
            <a:endParaRPr lang="fr-FR" alt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318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24" y="5074666"/>
            <a:ext cx="439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fr-FR" sz="1600" dirty="0">
              <a:latin typeface="+mj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2377"/>
              </p:ext>
            </p:extLst>
          </p:nvPr>
        </p:nvGraphicFramePr>
        <p:xfrm>
          <a:off x="182058" y="600502"/>
          <a:ext cx="8595865" cy="6146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12"/>
                <a:gridCol w="1502215"/>
                <a:gridCol w="1396628"/>
                <a:gridCol w="1446191"/>
                <a:gridCol w="1462812"/>
                <a:gridCol w="1313207"/>
              </a:tblGrid>
              <a:tr h="375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IDF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Paris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Hauts-de-Seine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Seine-Saint-Denis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Val d’Oise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noFill/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13,4 </a:t>
                      </a:r>
                    </a:p>
                    <a:p>
                      <a:pPr algn="ctr"/>
                      <a:r>
                        <a:rPr lang="pt-BR" sz="1400" dirty="0" smtClean="0"/>
                        <a:t>(11,8-15,1)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25,2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(20,7-29,9)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11,5 </a:t>
                      </a:r>
                    </a:p>
                    <a:p>
                      <a:pPr algn="ctr"/>
                      <a:r>
                        <a:rPr lang="hr-HR" sz="1400" dirty="0" smtClean="0"/>
                        <a:t>(8,8-15,2)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13,6 </a:t>
                      </a:r>
                    </a:p>
                    <a:p>
                      <a:pPr algn="ctr"/>
                      <a:r>
                        <a:rPr lang="is-IS" sz="1400" dirty="0" smtClean="0"/>
                        <a:t>(11,5-15,8)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14.5 </a:t>
                      </a:r>
                    </a:p>
                    <a:p>
                      <a:pPr algn="ctr"/>
                      <a:r>
                        <a:rPr lang="nb-NO" sz="1400" dirty="0" smtClean="0"/>
                        <a:t>(10.8-20.3)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Hommes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19,5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(16,4-22,7)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Femmes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7,6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(6,4-8,9)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HSH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373,2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(237,3-557,7)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286,8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(150,9-488,9)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700,6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(336,4-1428,3)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519,4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(262,2-</a:t>
                      </a:r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939,7</a:t>
                      </a:r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321,0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(119,6-680,7)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343,9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(210,6-545,8)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248,2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(128,5-433,7)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651,7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(321,2-1193,5)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HSH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453,2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(276,7-700,0)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388,8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(179,1-659,8)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342,1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(99,2-797,6)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5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23,0 </a:t>
                      </a:r>
                    </a:p>
                    <a:p>
                      <a:pPr algn="ctr"/>
                      <a:r>
                        <a:rPr lang="is-IS" sz="1400" dirty="0" smtClean="0"/>
                        <a:t>(19,7-26,4)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30,3 </a:t>
                      </a:r>
                    </a:p>
                    <a:p>
                      <a:pPr algn="ctr"/>
                      <a:r>
                        <a:rPr lang="hr-HR" sz="1400" dirty="0" smtClean="0"/>
                        <a:t>(23,4-38,6)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22,0 </a:t>
                      </a:r>
                    </a:p>
                    <a:p>
                      <a:pPr algn="ctr"/>
                      <a:r>
                        <a:rPr lang="hr-HR" sz="1400" dirty="0" smtClean="0"/>
                        <a:t>(14,8-32,6)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19,6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(15,1-25,9)</a:t>
                      </a:r>
                      <a:endParaRPr lang="fr-FR" sz="1400" dirty="0" smtClean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34,8 </a:t>
                      </a:r>
                    </a:p>
                    <a:p>
                      <a:pPr algn="ctr"/>
                      <a:r>
                        <a:rPr lang="is-IS" sz="1400" dirty="0" smtClean="0"/>
                        <a:t>(22,3-52,6)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91,4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(76,2-105,9)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174,5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(131,3-223,1)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93,5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(58,9-139,5)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65,8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(49,1-84,7)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120,1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(82,1-177,1)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l’étranger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26,4 </a:t>
                      </a:r>
                    </a:p>
                    <a:p>
                      <a:pPr algn="ctr"/>
                      <a:r>
                        <a:rPr lang="is-IS" sz="1400" dirty="0" smtClean="0"/>
                        <a:t>(21,7-33,1)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45,9 </a:t>
                      </a:r>
                    </a:p>
                    <a:p>
                      <a:pPr algn="ctr"/>
                      <a:r>
                        <a:rPr lang="hr-HR" sz="1400" dirty="0" smtClean="0"/>
                        <a:t>(32,9-65,0)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18,3 </a:t>
                      </a:r>
                    </a:p>
                    <a:p>
                      <a:pPr algn="ctr"/>
                      <a:r>
                        <a:rPr lang="hr-HR" sz="1400" dirty="0" smtClean="0"/>
                        <a:t>(9,3-35,5)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22,4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/>
                        <a:t>(14,8-29,8)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33,2 </a:t>
                      </a:r>
                    </a:p>
                    <a:p>
                      <a:pPr algn="ctr"/>
                      <a:r>
                        <a:rPr lang="hr-HR" sz="1400" dirty="0" smtClean="0"/>
                        <a:t>(16,9-61,1)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100,3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(80,6-122,7)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 219,6 </a:t>
                      </a:r>
                    </a:p>
                    <a:p>
                      <a:pPr algn="ctr"/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(162,0-297,1)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73,4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solidFill>
                            <a:srgbClr val="FF0000"/>
                          </a:solidFill>
                        </a:rPr>
                        <a:t>(36,0-133,9)</a:t>
                      </a:r>
                      <a:endParaRPr lang="fr-FR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81,0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(58,0-111,3)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123,9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rgbClr val="FF0000"/>
                          </a:solidFill>
                        </a:rPr>
                        <a:t>(59,6-236,5)</a:t>
                      </a:r>
                      <a:endParaRPr lang="fr-FR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1,6 </a:t>
                      </a:r>
                    </a:p>
                    <a:p>
                      <a:pPr algn="ctr"/>
                      <a:r>
                        <a:rPr lang="is-IS" sz="1400" dirty="0" smtClean="0"/>
                        <a:t>(1,2-2,3)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1,9 </a:t>
                      </a:r>
                    </a:p>
                    <a:p>
                      <a:pPr algn="ctr"/>
                      <a:r>
                        <a:rPr lang="hr-HR" sz="1400" dirty="0" smtClean="0"/>
                        <a:t>(1,0-4,0)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Hétéro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2,7 </a:t>
                      </a:r>
                    </a:p>
                    <a:p>
                      <a:pPr algn="ctr"/>
                      <a:r>
                        <a:rPr lang="hr-HR" sz="1400" dirty="0" smtClean="0"/>
                        <a:t>(1,8-4,0)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4,3 </a:t>
                      </a:r>
                    </a:p>
                    <a:p>
                      <a:pPr algn="ctr"/>
                      <a:r>
                        <a:rPr lang="hr-HR" sz="1400" dirty="0" smtClean="0"/>
                        <a:t>(2,2-7,5)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0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5165" marR="6516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54,4 </a:t>
                      </a:r>
                    </a:p>
                    <a:p>
                      <a:pPr algn="ctr"/>
                      <a:r>
                        <a:rPr lang="is-IS" sz="1400" dirty="0" smtClean="0"/>
                        <a:t>(21,0-131,5)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/>
                        <a:t>77,3 </a:t>
                      </a:r>
                    </a:p>
                    <a:p>
                      <a:pPr algn="ctr"/>
                      <a:r>
                        <a:rPr lang="is-IS" sz="1400" dirty="0" smtClean="0"/>
                        <a:t>(18,0-255,3)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n-lt"/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55126" marR="551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74546" y="-213401"/>
            <a:ext cx="9109075" cy="885018"/>
          </a:xfrm>
        </p:spPr>
        <p:txBody>
          <a:bodyPr>
            <a:noAutofit/>
          </a:bodyPr>
          <a:lstStyle/>
          <a:p>
            <a:pPr>
              <a:tabLst>
                <a:tab pos="920750" algn="l"/>
              </a:tabLst>
            </a:pPr>
            <a:r>
              <a:rPr lang="en-US" altLang="fr-FR" sz="2800" b="1" dirty="0" err="1"/>
              <a:t>T</a:t>
            </a:r>
            <a:r>
              <a:rPr lang="en-US" altLang="fr-FR" sz="2800" b="1" dirty="0" err="1" smtClean="0"/>
              <a:t>aux</a:t>
            </a:r>
            <a:r>
              <a:rPr lang="en-US" altLang="fr-FR" sz="2800" b="1" dirty="0" smtClean="0"/>
              <a:t> de </a:t>
            </a:r>
            <a:r>
              <a:rPr lang="en-US" altLang="fr-FR" sz="2800" b="1" dirty="0" err="1" smtClean="0"/>
              <a:t>personnes</a:t>
            </a:r>
            <a:r>
              <a:rPr lang="en-US" altLang="fr-FR" sz="2800" b="1" dirty="0" smtClean="0"/>
              <a:t> non </a:t>
            </a:r>
            <a:r>
              <a:rPr lang="en-US" altLang="fr-FR" sz="2800" b="1" dirty="0" err="1" smtClean="0"/>
              <a:t>diagnostiquées</a:t>
            </a:r>
            <a:r>
              <a:rPr lang="en-US" altLang="fr-FR" sz="2800" b="1" dirty="0" smtClean="0"/>
              <a:t> </a:t>
            </a:r>
            <a:r>
              <a:rPr lang="en-US" altLang="fr-FR" sz="2800" b="1" dirty="0"/>
              <a:t>pour 10000 </a:t>
            </a:r>
            <a:r>
              <a:rPr lang="en-US" altLang="fr-FR" sz="2800" b="1" dirty="0" err="1" smtClean="0"/>
              <a:t>en</a:t>
            </a:r>
            <a:r>
              <a:rPr lang="en-US" altLang="fr-FR" sz="2800" b="1" dirty="0" smtClean="0"/>
              <a:t> 2014</a:t>
            </a:r>
            <a:endParaRPr lang="fr-FR" alt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082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2042" y="-131995"/>
            <a:ext cx="9144000" cy="85039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Conclusions (2) </a:t>
            </a:r>
            <a:endParaRPr lang="fr-FR" sz="2800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881703"/>
            <a:ext cx="9144000" cy="612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000" dirty="0" smtClean="0">
                <a:latin typeface="Calibri" charset="0"/>
                <a:ea typeface="Calibri" charset="0"/>
                <a:cs typeface="Calibri" charset="0"/>
              </a:rPr>
              <a:t>En 2014, &gt;</a:t>
            </a:r>
            <a:r>
              <a:rPr lang="fr-FR" altLang="fr-FR" sz="2000" b="1" dirty="0" smtClean="0">
                <a:latin typeface="Calibri" charset="0"/>
                <a:ea typeface="Calibri" charset="0"/>
                <a:cs typeface="Calibri" charset="0"/>
              </a:rPr>
              <a:t>10000 </a:t>
            </a:r>
            <a:r>
              <a:rPr lang="fr-FR" altLang="fr-FR" sz="2000" dirty="0" smtClean="0">
                <a:latin typeface="Calibri" charset="0"/>
                <a:ea typeface="Calibri" charset="0"/>
                <a:cs typeface="Calibri" charset="0"/>
              </a:rPr>
              <a:t>personnes vivaient avec le VIH sans le savoir en IDF</a:t>
            </a:r>
            <a:endParaRPr lang="fr-FR" altLang="fr-FR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fr-FR" sz="2000" b="1" dirty="0" smtClean="0">
                <a:solidFill>
                  <a:srgbClr val="000000"/>
                </a:solidFill>
              </a:rPr>
              <a:t>L’IDF est une région clé dans la lutte contre le VIH (&gt;42% des infections non diagnostiquées, et hub)</a:t>
            </a:r>
            <a:endParaRPr lang="fr-FR" altLang="fr-FR" sz="2000" b="1" dirty="0">
              <a:solidFill>
                <a:srgbClr val="000000"/>
              </a:solidFill>
            </a:endParaRPr>
          </a:p>
          <a:p>
            <a:r>
              <a:rPr lang="fr-FR" altLang="fr-FR" sz="2000" dirty="0" smtClean="0">
                <a:solidFill>
                  <a:srgbClr val="000000"/>
                </a:solidFill>
              </a:rPr>
              <a:t>Les populations les plus affectées sont les </a:t>
            </a: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HSH nés en France ou à l’étranger, </a:t>
            </a:r>
            <a:r>
              <a:rPr lang="fr-FR" altLang="fr-FR" sz="2000" dirty="0" smtClean="0">
                <a:latin typeface="Calibri" charset="0"/>
                <a:ea typeface="Calibri" charset="0"/>
                <a:cs typeface="Calibri" charset="0"/>
              </a:rPr>
              <a:t>et les hétérosexuel(le)s nés à l’étranger (notamment en </a:t>
            </a:r>
            <a:r>
              <a:rPr lang="fr-FR" altLang="fr-FR" sz="2000" smtClean="0">
                <a:latin typeface="Calibri" charset="0"/>
                <a:ea typeface="Calibri" charset="0"/>
                <a:cs typeface="Calibri" charset="0"/>
              </a:rPr>
              <a:t>ASS). </a:t>
            </a:r>
            <a:r>
              <a:rPr lang="fr-FR" altLang="fr-FR" sz="2000" dirty="0" smtClean="0">
                <a:latin typeface="Calibri" charset="0"/>
                <a:ea typeface="Calibri" charset="0"/>
                <a:cs typeface="Calibri" charset="0"/>
              </a:rPr>
              <a:t>Ces populations représentent </a:t>
            </a:r>
            <a:r>
              <a:rPr lang="fr-FR" altLang="fr-FR" sz="2000" b="1" dirty="0" smtClean="0">
                <a:latin typeface="Calibri" charset="0"/>
                <a:ea typeface="Calibri" charset="0"/>
                <a:cs typeface="Calibri" charset="0"/>
              </a:rPr>
              <a:t>&gt;70% à 90% des personnes non diagnostiquées</a:t>
            </a:r>
            <a:r>
              <a:rPr lang="fr-FR" altLang="fr-FR" sz="2000" dirty="0" smtClean="0">
                <a:latin typeface="Calibri" charset="0"/>
                <a:ea typeface="Calibri" charset="0"/>
                <a:cs typeface="Calibri" charset="0"/>
              </a:rPr>
              <a:t> selon le département</a:t>
            </a:r>
          </a:p>
          <a:p>
            <a:pPr marL="228600" lvl="1">
              <a:spcBef>
                <a:spcPts val="1000"/>
              </a:spcBef>
            </a:pPr>
            <a:r>
              <a:rPr lang="fr-FR" altLang="fr-FR" sz="2000" dirty="0" smtClean="0"/>
              <a:t>Les délais entre infections et diagnostics restent longs (</a:t>
            </a:r>
            <a:r>
              <a:rPr lang="fr-FR" altLang="fr-FR" sz="2000" dirty="0"/>
              <a:t>surtout chez les hommes hétérosexuels), source d’initiation trop tardive du TARV et de nouvelles </a:t>
            </a:r>
            <a:r>
              <a:rPr lang="fr-FR" altLang="fr-FR" sz="2000" dirty="0" smtClean="0"/>
              <a:t>contaminations</a:t>
            </a:r>
          </a:p>
          <a:p>
            <a:pPr marL="228600" lvl="1">
              <a:spcBef>
                <a:spcPts val="1000"/>
              </a:spcBef>
            </a:pPr>
            <a:r>
              <a:rPr lang="fr-FR" altLang="fr-FR" sz="2000" b="1" dirty="0" smtClean="0">
                <a:solidFill>
                  <a:srgbClr val="000000"/>
                </a:solidFill>
              </a:rPr>
              <a:t>Paris : </a:t>
            </a:r>
            <a:r>
              <a:rPr lang="fr-FR" sz="2000" b="1" dirty="0" smtClean="0"/>
              <a:t>∼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40% des infections diagnostiquées d’IDF et taux du VIH non diagnostiqué   2 fois plus élevé qu’en IDF (4 fois plus élevé que le taux national)</a:t>
            </a:r>
          </a:p>
          <a:p>
            <a:pPr marL="228600" lvl="1">
              <a:spcBef>
                <a:spcPts val="1000"/>
              </a:spcBef>
            </a:pPr>
            <a:r>
              <a:rPr lang="fr-FR" altLang="fr-FR" sz="2000" b="1" dirty="0" smtClean="0">
                <a:solidFill>
                  <a:srgbClr val="000000"/>
                </a:solidFill>
              </a:rPr>
              <a:t>Informer </a:t>
            </a:r>
            <a:r>
              <a:rPr lang="fr-FR" altLang="fr-FR" sz="2000" b="1" dirty="0">
                <a:solidFill>
                  <a:srgbClr val="000000"/>
                </a:solidFill>
              </a:rPr>
              <a:t>sur et prendre en compte les spécificités 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départementales, </a:t>
            </a:r>
            <a:r>
              <a:rPr lang="fr-FR" altLang="fr-FR" sz="2000" b="1" smtClean="0">
                <a:solidFill>
                  <a:srgbClr val="000000"/>
                </a:solidFill>
              </a:rPr>
              <a:t>par ex.:</a:t>
            </a:r>
            <a:endParaRPr lang="fr-FR" altLang="fr-FR" sz="2000" b="1" dirty="0" smtClean="0">
              <a:solidFill>
                <a:srgbClr val="000000"/>
              </a:solidFill>
            </a:endParaRPr>
          </a:p>
          <a:p>
            <a:pPr lvl="1"/>
            <a:r>
              <a:rPr lang="fr-FR" altLang="fr-FR" sz="2000" dirty="0" smtClean="0">
                <a:solidFill>
                  <a:srgbClr val="000000"/>
                </a:solidFill>
              </a:rPr>
              <a:t>Val d’Oise : </a:t>
            </a:r>
            <a:r>
              <a:rPr lang="fr-FR" altLang="fr-FR" sz="2000" dirty="0" smtClean="0"/>
              <a:t>7</a:t>
            </a:r>
            <a:r>
              <a:rPr lang="fr-FR" sz="2000" dirty="0" smtClean="0"/>
              <a:t>/10 </a:t>
            </a:r>
            <a:r>
              <a:rPr lang="en-US" sz="2000" dirty="0"/>
              <a:t>des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non </a:t>
            </a:r>
            <a:r>
              <a:rPr lang="en-US" sz="2000" dirty="0" err="1"/>
              <a:t>diagnostiquées</a:t>
            </a:r>
            <a:r>
              <a:rPr lang="en-US" sz="2000" dirty="0"/>
              <a:t> </a:t>
            </a:r>
            <a:r>
              <a:rPr lang="en-US" sz="2000" dirty="0" err="1" smtClean="0"/>
              <a:t>sont</a:t>
            </a:r>
            <a:r>
              <a:rPr lang="en-US" sz="2000" dirty="0" smtClean="0"/>
              <a:t> des </a:t>
            </a:r>
            <a:r>
              <a:rPr lang="en-US" sz="2000" dirty="0"/>
              <a:t>femmes/hommes </a:t>
            </a:r>
            <a:r>
              <a:rPr lang="en-US" sz="2000" dirty="0" err="1"/>
              <a:t>nés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l’étranger</a:t>
            </a:r>
            <a:r>
              <a:rPr lang="en-US" sz="2000" dirty="0"/>
              <a:t> </a:t>
            </a:r>
            <a:r>
              <a:rPr lang="en-US" sz="2000" dirty="0" smtClean="0"/>
              <a:t>et 1/10 des HSH</a:t>
            </a:r>
          </a:p>
          <a:p>
            <a:pPr lvl="1"/>
            <a:r>
              <a:rPr lang="en-US" sz="2000" dirty="0" smtClean="0"/>
              <a:t>Paris : 4/10 </a:t>
            </a:r>
            <a:r>
              <a:rPr lang="en-US" sz="2000" dirty="0"/>
              <a:t>des </a:t>
            </a:r>
            <a:r>
              <a:rPr lang="en-US" sz="2000" dirty="0" err="1" smtClean="0"/>
              <a:t>personnes</a:t>
            </a:r>
            <a:r>
              <a:rPr lang="en-US" sz="2000" dirty="0" smtClean="0"/>
              <a:t> non </a:t>
            </a:r>
            <a:r>
              <a:rPr lang="en-US" sz="2000" dirty="0" err="1"/>
              <a:t>diagnostiquées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des femmes/hommes </a:t>
            </a:r>
            <a:r>
              <a:rPr lang="en-US" sz="2000" dirty="0" err="1"/>
              <a:t>nés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 smtClean="0"/>
              <a:t>l’étranger</a:t>
            </a:r>
            <a:r>
              <a:rPr lang="en-US" sz="2000" dirty="0" smtClean="0"/>
              <a:t> et 5/10 des HSH (</a:t>
            </a:r>
            <a:r>
              <a:rPr lang="fr-FR" sz="2000" dirty="0" smtClean="0"/>
              <a:t>2/10 des HSH nés à l’étranger)</a:t>
            </a:r>
          </a:p>
          <a:p>
            <a:pPr marL="266700" lvl="1" indent="-254000"/>
            <a:r>
              <a:rPr lang="fr-FR" sz="2000" b="1" dirty="0" smtClean="0"/>
              <a:t>Intensifier les actions envers les </a:t>
            </a:r>
            <a:r>
              <a:rPr lang="en-US" sz="2000" b="1" dirty="0" err="1" smtClean="0"/>
              <a:t>hétérosexuel</a:t>
            </a:r>
            <a:r>
              <a:rPr lang="en-US" sz="2000" b="1" dirty="0" smtClean="0"/>
              <a:t>(le)s </a:t>
            </a:r>
            <a:r>
              <a:rPr lang="en-US" sz="2000" b="1" dirty="0" err="1" smtClean="0"/>
              <a:t>nés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l’étranger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IDF (et </a:t>
            </a:r>
            <a:r>
              <a:rPr lang="en-US" sz="2000" b="1" dirty="0" err="1" smtClean="0"/>
              <a:t>notamment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banlieue</a:t>
            </a:r>
            <a:r>
              <a:rPr lang="en-US" sz="2000" b="1" dirty="0" smtClean="0"/>
              <a:t>) et </a:t>
            </a:r>
            <a:r>
              <a:rPr lang="en-US" sz="2000" b="1" dirty="0" err="1" smtClean="0"/>
              <a:t>celles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envers</a:t>
            </a:r>
            <a:r>
              <a:rPr lang="en-US" sz="2000" b="1" dirty="0" smtClean="0"/>
              <a:t> les HSH </a:t>
            </a:r>
            <a:r>
              <a:rPr lang="en-US" sz="2000" b="1" dirty="0" err="1" smtClean="0"/>
              <a:t>dans</a:t>
            </a:r>
            <a:r>
              <a:rPr lang="en-US" sz="2000" b="1" dirty="0" smtClean="0"/>
              <a:t> Paris/Grand Paris?</a:t>
            </a:r>
            <a:endParaRPr lang="fr-FR" altLang="fr-FR" sz="2000" b="1" dirty="0" smtClean="0">
              <a:solidFill>
                <a:srgbClr val="000000"/>
              </a:solidFill>
            </a:endParaRPr>
          </a:p>
          <a:p>
            <a:endParaRPr lang="fr-FR" altLang="fr-FR" sz="2000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fr-FR" altLang="fr-FR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25" y="649816"/>
            <a:ext cx="893974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dirty="0" smtClean="0"/>
              <a:t>Définir une liste d’indicateurs permettant de faire un diagnostic de la situation sur un territoire donné et mettre </a:t>
            </a:r>
            <a:r>
              <a:rPr lang="fr-FR" sz="2200" dirty="0"/>
              <a:t>au point une méthode de suivi </a:t>
            </a:r>
            <a:r>
              <a:rPr lang="fr-FR" sz="2200" dirty="0" smtClean="0"/>
              <a:t>de ces indicateurs pour évaluer l’évolution de cette situation. Cette liste et méthode pourront être </a:t>
            </a:r>
            <a:r>
              <a:rPr lang="fr-FR" sz="2200" dirty="0"/>
              <a:t>ensuite </a:t>
            </a:r>
            <a:r>
              <a:rPr lang="fr-FR" sz="2200" dirty="0" smtClean="0"/>
              <a:t>utilisée au </a:t>
            </a:r>
            <a:r>
              <a:rPr lang="fr-FR" sz="2200" dirty="0"/>
              <a:t>niveau de chaque </a:t>
            </a:r>
            <a:r>
              <a:rPr lang="fr-FR" sz="2200" dirty="0" smtClean="0"/>
              <a:t>région au niveau des ARS, COREVIH et/ou ORS. </a:t>
            </a:r>
          </a:p>
          <a:p>
            <a:r>
              <a:rPr lang="fr-FR" sz="2200" b="1" dirty="0"/>
              <a:t>Indicateurs épidémiologiques : </a:t>
            </a:r>
            <a:r>
              <a:rPr lang="fr-FR" sz="2200" dirty="0"/>
              <a:t>découvertes de séropositivité (stade d’infection), prévalence et nouvelles admissions en ALD VIH, cascade, nouvelles contaminations (incidence), délais, population non </a:t>
            </a:r>
            <a:r>
              <a:rPr lang="fr-FR" sz="2200" dirty="0" smtClean="0"/>
              <a:t>diagnostiquée. </a:t>
            </a:r>
            <a:r>
              <a:rPr lang="fr-FR" sz="2200" dirty="0"/>
              <a:t>Par groupe de transmission si </a:t>
            </a:r>
            <a:r>
              <a:rPr lang="fr-FR" sz="2200" dirty="0" smtClean="0"/>
              <a:t>possible.</a:t>
            </a:r>
            <a:r>
              <a:rPr lang="fr-FR" sz="2200" b="1" dirty="0" smtClean="0">
                <a:solidFill>
                  <a:srgbClr val="0432FF"/>
                </a:solidFill>
              </a:rPr>
              <a:t> </a:t>
            </a:r>
          </a:p>
          <a:p>
            <a:r>
              <a:rPr lang="fr-FR" sz="2200" b="1" dirty="0" smtClean="0"/>
              <a:t>Indicateurs </a:t>
            </a:r>
            <a:r>
              <a:rPr lang="fr-FR" sz="2200" b="1" dirty="0"/>
              <a:t>pour les </a:t>
            </a:r>
            <a:r>
              <a:rPr lang="fr-FR" sz="2200" b="1" dirty="0" smtClean="0"/>
              <a:t>programmes et interventions : </a:t>
            </a:r>
            <a:r>
              <a:rPr lang="fr-FR" sz="2200" dirty="0"/>
              <a:t>a</a:t>
            </a:r>
            <a:r>
              <a:rPr lang="fr-FR" sz="2200" dirty="0" smtClean="0"/>
              <a:t>ctivité de dépistage dans les CEGGID, communautaire, vente autotest, nombre de personnes sous </a:t>
            </a:r>
            <a:r>
              <a:rPr lang="fr-FR" sz="2200" dirty="0" err="1" smtClean="0"/>
              <a:t>PrEP</a:t>
            </a:r>
            <a:r>
              <a:rPr lang="fr-FR" sz="2200" dirty="0" smtClean="0"/>
              <a:t>, vente de préservatifs. </a:t>
            </a:r>
          </a:p>
          <a:p>
            <a:r>
              <a:rPr lang="fr-FR" sz="2200" b="1" dirty="0"/>
              <a:t>Indicateurs sur les comportements </a:t>
            </a:r>
            <a:r>
              <a:rPr lang="fr-FR" sz="2200" b="1" dirty="0" smtClean="0"/>
              <a:t>: </a:t>
            </a:r>
            <a:r>
              <a:rPr lang="fr-FR" sz="2200" dirty="0" smtClean="0"/>
              <a:t>enquêtes (ex: EPGL, ERAS), IST.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*Dominique </a:t>
            </a:r>
            <a:r>
              <a:rPr lang="fr-FR" sz="1200" dirty="0" err="1"/>
              <a:t>Costagliola</a:t>
            </a:r>
            <a:r>
              <a:rPr lang="fr-FR" sz="1200" dirty="0"/>
              <a:t>, Virginie </a:t>
            </a:r>
            <a:r>
              <a:rPr lang="fr-FR" sz="1200" dirty="0" err="1"/>
              <a:t>Supervie</a:t>
            </a:r>
            <a:r>
              <a:rPr lang="fr-FR" sz="1200" dirty="0"/>
              <a:t> et Lise Marty (Inserm, </a:t>
            </a:r>
            <a:r>
              <a:rPr lang="fr-FR" sz="1200" dirty="0" err="1"/>
              <a:t>Iplesp</a:t>
            </a:r>
            <a:r>
              <a:rPr lang="fr-FR" sz="1200" dirty="0"/>
              <a:t>) Philippe </a:t>
            </a:r>
            <a:r>
              <a:rPr lang="fr-FR" sz="1200" dirty="0" err="1"/>
              <a:t>Tuppin</a:t>
            </a:r>
            <a:r>
              <a:rPr lang="fr-FR" sz="1200" dirty="0"/>
              <a:t> (</a:t>
            </a:r>
            <a:r>
              <a:rPr lang="fr-FR" sz="1200" dirty="0" err="1"/>
              <a:t>Cnamts</a:t>
            </a:r>
            <a:r>
              <a:rPr lang="fr-FR" sz="1200" dirty="0"/>
              <a:t>), Isabelle </a:t>
            </a:r>
            <a:r>
              <a:rPr lang="fr-FR" sz="1200" dirty="0" err="1"/>
              <a:t>Grémy</a:t>
            </a:r>
            <a:r>
              <a:rPr lang="fr-FR" sz="1200" dirty="0"/>
              <a:t>, Valérie </a:t>
            </a:r>
            <a:r>
              <a:rPr lang="fr-FR" sz="1200" dirty="0" err="1"/>
              <a:t>Féron</a:t>
            </a:r>
            <a:r>
              <a:rPr lang="fr-FR" sz="1200" dirty="0"/>
              <a:t> (ORS Ile de France), Nathalie </a:t>
            </a:r>
            <a:r>
              <a:rPr lang="fr-FR" sz="1200" dirty="0" err="1"/>
              <a:t>Lydié</a:t>
            </a:r>
            <a:r>
              <a:rPr lang="fr-FR" sz="1200" dirty="0"/>
              <a:t>, Florence Lot, Françoise  </a:t>
            </a:r>
            <a:r>
              <a:rPr lang="fr-FR" sz="1200" dirty="0" err="1"/>
              <a:t>Cazein</a:t>
            </a:r>
            <a:r>
              <a:rPr lang="fr-FR" sz="1200" dirty="0"/>
              <a:t> (Santé Publique France), Véronique Doré, Yoann Allier et France </a:t>
            </a:r>
            <a:r>
              <a:rPr lang="fr-FR" sz="1200" dirty="0" err="1"/>
              <a:t>Lert</a:t>
            </a:r>
            <a:r>
              <a:rPr lang="fr-FR" sz="1200" dirty="0"/>
              <a:t> (ANRS)</a:t>
            </a:r>
            <a:endParaRPr lang="fr-FR" sz="1200" b="1" dirty="0" smtClean="0">
              <a:latin typeface="+mj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4925" y="-171450"/>
            <a:ext cx="910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3600" b="1" dirty="0" smtClean="0">
                <a:latin typeface="+mj-lt"/>
              </a:rPr>
              <a:t>Groupe indicateur ANRS AC 23*</a:t>
            </a:r>
            <a:endParaRPr lang="fr-FR" altLang="fr-F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9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5761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Taux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standardisé</a:t>
            </a:r>
            <a:r>
              <a:rPr lang="en-US" sz="2800" b="1" dirty="0" smtClean="0"/>
              <a:t> des </a:t>
            </a:r>
            <a:r>
              <a:rPr lang="en-US" sz="2800" b="1" dirty="0" err="1" smtClean="0"/>
              <a:t>bénéficaires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l’ALD</a:t>
            </a:r>
            <a:r>
              <a:rPr lang="en-US" sz="2800" b="1" dirty="0" smtClean="0"/>
              <a:t> pour VIH (ALD 7)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2013 pour 100000 </a:t>
            </a:r>
            <a:r>
              <a:rPr lang="en-US" sz="2800" b="1" dirty="0" err="1" smtClean="0"/>
              <a:t>personnes</a:t>
            </a:r>
            <a:r>
              <a:rPr lang="en-US" sz="2800" b="1" dirty="0" smtClean="0"/>
              <a:t> par canton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IDF*</a:t>
            </a:r>
            <a:endParaRPr lang="en-US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561" y="1463278"/>
            <a:ext cx="5214439" cy="3632199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1" y="1436774"/>
            <a:ext cx="4532197" cy="3632199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0" y="5188544"/>
            <a:ext cx="3022600" cy="342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300" y="6538912"/>
            <a:ext cx="642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*http</a:t>
            </a:r>
            <a:r>
              <a:rPr lang="en-US" sz="1600"/>
              <a:t>://</a:t>
            </a:r>
            <a:r>
              <a:rPr lang="en-US" sz="1600" smtClean="0"/>
              <a:t>www.ors-idf.org/dmdocuments/2015/bulletinDeSante22_2015.pdf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7200" y="5645744"/>
            <a:ext cx="654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➤Faire la </a:t>
            </a:r>
            <a:r>
              <a:rPr lang="en-US" sz="2400" dirty="0" err="1" smtClean="0">
                <a:solidFill>
                  <a:srgbClr val="0432FF"/>
                </a:solidFill>
              </a:rPr>
              <a:t>cartographie</a:t>
            </a:r>
            <a:r>
              <a:rPr lang="en-US" sz="2400" dirty="0" smtClean="0">
                <a:solidFill>
                  <a:srgbClr val="0432FF"/>
                </a:solidFill>
              </a:rPr>
              <a:t> des </a:t>
            </a:r>
            <a:r>
              <a:rPr lang="en-US" sz="2400" dirty="0" err="1" smtClean="0">
                <a:solidFill>
                  <a:srgbClr val="0432FF"/>
                </a:solidFill>
              </a:rPr>
              <a:t>nouvelles</a:t>
            </a:r>
            <a:r>
              <a:rPr lang="en-US" sz="2400" dirty="0" smtClean="0">
                <a:solidFill>
                  <a:srgbClr val="0432FF"/>
                </a:solidFill>
              </a:rPr>
              <a:t> ALD pour VIH</a:t>
            </a:r>
            <a:endParaRPr lang="en-US" sz="2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95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2042" y="-131995"/>
            <a:ext cx="9144000" cy="85039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Conclusions (3)</a:t>
            </a:r>
            <a:endParaRPr lang="fr-FR" sz="2800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576509"/>
            <a:ext cx="9171710" cy="6281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fr-FR" altLang="fr-FR" sz="2000" b="1" dirty="0" smtClean="0">
                <a:solidFill>
                  <a:srgbClr val="000000"/>
                </a:solidFill>
              </a:rPr>
              <a:t>Les indicateurs épidémiologiques au niveau des territoires (région, département) : </a:t>
            </a:r>
          </a:p>
          <a:p>
            <a:pPr marL="800100" lvl="2" indent="-342900">
              <a:spcBef>
                <a:spcPts val="1000"/>
              </a:spcBef>
              <a:buFont typeface="Wingdings" charset="2"/>
              <a:buChar char="§"/>
            </a:pPr>
            <a:r>
              <a:rPr lang="fr-FR" altLang="fr-FR" b="1" dirty="0" smtClean="0">
                <a:solidFill>
                  <a:srgbClr val="000000"/>
                </a:solidFill>
              </a:rPr>
              <a:t>nb et taux d’infections non diagnostiquées par population, </a:t>
            </a:r>
            <a:r>
              <a:rPr lang="fr-FR" altLang="fr-FR" dirty="0" smtClean="0">
                <a:solidFill>
                  <a:srgbClr val="000000"/>
                </a:solidFill>
              </a:rPr>
              <a:t>ou à défaut répartition des </a:t>
            </a:r>
            <a:r>
              <a:rPr lang="fr-FR" altLang="fr-FR" dirty="0" err="1" smtClean="0">
                <a:solidFill>
                  <a:srgbClr val="000000"/>
                </a:solidFill>
              </a:rPr>
              <a:t>nx</a:t>
            </a:r>
            <a:r>
              <a:rPr lang="fr-FR" altLang="fr-FR" dirty="0" smtClean="0">
                <a:solidFill>
                  <a:srgbClr val="000000"/>
                </a:solidFill>
              </a:rPr>
              <a:t> diagnostics (cumulées sur les 5 dernières années) par département et par population, et cartographie des nouvelles </a:t>
            </a:r>
            <a:r>
              <a:rPr lang="fr-FR" altLang="fr-FR" dirty="0">
                <a:solidFill>
                  <a:srgbClr val="000000"/>
                </a:solidFill>
              </a:rPr>
              <a:t>ALD (cumulées sur les 5 dernières années</a:t>
            </a:r>
            <a:r>
              <a:rPr lang="fr-FR" altLang="fr-FR" dirty="0" smtClean="0">
                <a:solidFill>
                  <a:srgbClr val="000000"/>
                </a:solidFill>
              </a:rPr>
              <a:t>) par ville et ou canton</a:t>
            </a:r>
          </a:p>
          <a:p>
            <a:pPr marL="800100" lvl="2" indent="-342900">
              <a:spcBef>
                <a:spcPts val="1000"/>
              </a:spcBef>
              <a:buFont typeface="Wingdings" charset="2"/>
              <a:buChar char="§"/>
            </a:pPr>
            <a:r>
              <a:rPr lang="fr-FR" altLang="fr-FR" b="1" dirty="0" smtClean="0">
                <a:solidFill>
                  <a:srgbClr val="000000"/>
                </a:solidFill>
              </a:rPr>
              <a:t>incidence par population </a:t>
            </a:r>
            <a:endParaRPr lang="fr-FR" altLang="fr-FR" b="1" dirty="0">
              <a:solidFill>
                <a:srgbClr val="000000"/>
              </a:solidFill>
            </a:endParaRPr>
          </a:p>
          <a:p>
            <a:pPr marL="46038" lvl="2" indent="0">
              <a:spcBef>
                <a:spcPts val="1000"/>
              </a:spcBef>
              <a:buNone/>
            </a:pPr>
            <a:r>
              <a:rPr lang="fr-FR" altLang="fr-FR" b="1" dirty="0" smtClean="0">
                <a:solidFill>
                  <a:srgbClr val="000000"/>
                </a:solidFill>
              </a:rPr>
              <a:t>Problème : décalage dans le suivi de ces indicateurs (à cause notamment des délais de notification pour la DO)</a:t>
            </a:r>
          </a:p>
          <a:p>
            <a:pPr marL="46038" lvl="2" indent="0">
              <a:spcBef>
                <a:spcPts val="1000"/>
              </a:spcBef>
              <a:buNone/>
            </a:pPr>
            <a:r>
              <a:rPr lang="fr-FR" b="1" dirty="0" smtClean="0"/>
              <a:t>Importance de collecter des </a:t>
            </a:r>
            <a:r>
              <a:rPr lang="fr-FR" b="1" dirty="0"/>
              <a:t>i</a:t>
            </a:r>
            <a:r>
              <a:rPr lang="fr-FR" b="1" dirty="0" smtClean="0"/>
              <a:t>ndicateurs sur </a:t>
            </a:r>
            <a:r>
              <a:rPr lang="fr-FR" b="1" dirty="0"/>
              <a:t>les programmes et </a:t>
            </a:r>
            <a:r>
              <a:rPr lang="fr-FR" b="1" dirty="0" smtClean="0"/>
              <a:t>interventions</a:t>
            </a:r>
          </a:p>
          <a:p>
            <a:pPr marL="46038" lvl="2" indent="0">
              <a:spcBef>
                <a:spcPts val="1000"/>
              </a:spcBef>
              <a:buNone/>
            </a:pPr>
            <a:endParaRPr lang="fr-FR" b="1" dirty="0" smtClean="0"/>
          </a:p>
          <a:p>
            <a:pPr marL="46038" lvl="2" indent="0">
              <a:spcBef>
                <a:spcPts val="1000"/>
              </a:spcBef>
              <a:buNone/>
            </a:pPr>
            <a:r>
              <a:rPr lang="fr-FR" dirty="0"/>
              <a:t>I</a:t>
            </a:r>
            <a:r>
              <a:rPr lang="fr-FR" dirty="0" smtClean="0"/>
              <a:t>ndicateur </a:t>
            </a:r>
            <a:r>
              <a:rPr lang="fr-FR" dirty="0"/>
              <a:t>de </a:t>
            </a:r>
            <a:r>
              <a:rPr lang="fr-FR" dirty="0" smtClean="0"/>
              <a:t>monitoring (F. </a:t>
            </a:r>
            <a:r>
              <a:rPr lang="fr-FR" dirty="0" err="1" smtClean="0"/>
              <a:t>Lert</a:t>
            </a:r>
            <a:r>
              <a:rPr lang="fr-FR" dirty="0" smtClean="0"/>
              <a:t>) </a:t>
            </a:r>
            <a:r>
              <a:rPr lang="fr-FR" dirty="0"/>
              <a:t>au niveau local </a:t>
            </a:r>
            <a:r>
              <a:rPr lang="fr-FR" dirty="0" smtClean="0"/>
              <a:t>par les services volontaires : </a:t>
            </a:r>
            <a:r>
              <a:rPr lang="fr-FR" dirty="0"/>
              <a:t>nombre </a:t>
            </a:r>
            <a:r>
              <a:rPr lang="fr-FR" dirty="0" err="1"/>
              <a:t>nx</a:t>
            </a:r>
            <a:r>
              <a:rPr lang="fr-FR" dirty="0"/>
              <a:t> diagnostic </a:t>
            </a:r>
            <a:r>
              <a:rPr lang="fr-FR" dirty="0" smtClean="0"/>
              <a:t>dans les services (</a:t>
            </a:r>
            <a:r>
              <a:rPr lang="fr-FR" dirty="0"/>
              <a:t>H/F), </a:t>
            </a:r>
            <a:r>
              <a:rPr lang="fr-FR" dirty="0" err="1"/>
              <a:t>nx</a:t>
            </a:r>
            <a:r>
              <a:rPr lang="fr-FR" dirty="0"/>
              <a:t> de dépistage + </a:t>
            </a:r>
            <a:r>
              <a:rPr lang="fr-FR" dirty="0" err="1"/>
              <a:t>nx</a:t>
            </a:r>
            <a:r>
              <a:rPr lang="fr-FR" dirty="0"/>
              <a:t> positif (CEGGID, un centre de santé sexuelle), nb </a:t>
            </a:r>
            <a:r>
              <a:rPr lang="fr-FR" dirty="0" smtClean="0"/>
              <a:t>d’entrée </a:t>
            </a:r>
            <a:r>
              <a:rPr lang="fr-FR" dirty="0"/>
              <a:t>en </a:t>
            </a:r>
            <a:r>
              <a:rPr lang="fr-FR" dirty="0" err="1"/>
              <a:t>PrEP</a:t>
            </a:r>
            <a:r>
              <a:rPr lang="fr-FR" dirty="0"/>
              <a:t> et file active sous </a:t>
            </a:r>
            <a:r>
              <a:rPr lang="fr-FR" dirty="0" err="1"/>
              <a:t>PrEP</a:t>
            </a:r>
            <a:endParaRPr lang="fr-FR" dirty="0"/>
          </a:p>
          <a:p>
            <a:pPr marL="46038" lvl="2" indent="0">
              <a:spcBef>
                <a:spcPts val="1000"/>
              </a:spcBef>
              <a:buNone/>
            </a:pPr>
            <a:r>
              <a:rPr lang="fr-FR" b="1" dirty="0" smtClean="0"/>
              <a:t> </a:t>
            </a:r>
          </a:p>
          <a:p>
            <a:pPr marL="46038" lvl="2" indent="0">
              <a:spcBef>
                <a:spcPts val="1000"/>
              </a:spcBef>
              <a:buNone/>
            </a:pPr>
            <a:endParaRPr lang="fr-FR" altLang="fr-FR" b="1" dirty="0">
              <a:solidFill>
                <a:srgbClr val="000000"/>
              </a:solidFill>
            </a:endParaRPr>
          </a:p>
          <a:p>
            <a:pPr marL="46038" lvl="2" indent="0">
              <a:spcBef>
                <a:spcPts val="1000"/>
              </a:spcBef>
              <a:buNone/>
            </a:pPr>
            <a:endParaRPr lang="fr-FR" altLang="fr-FR" b="1" dirty="0" smtClean="0">
              <a:solidFill>
                <a:srgbClr val="000000"/>
              </a:solidFill>
            </a:endParaRPr>
          </a:p>
          <a:p>
            <a:pPr marL="46038" lvl="2" indent="0">
              <a:spcBef>
                <a:spcPts val="1000"/>
              </a:spcBef>
              <a:buNone/>
            </a:pPr>
            <a:endParaRPr lang="fr-FR" altLang="fr-FR" b="1" dirty="0">
              <a:solidFill>
                <a:srgbClr val="000000"/>
              </a:solidFill>
            </a:endParaRPr>
          </a:p>
          <a:p>
            <a:pPr marL="46038" lvl="2" indent="0">
              <a:spcBef>
                <a:spcPts val="1000"/>
              </a:spcBef>
              <a:buNone/>
            </a:pPr>
            <a:endParaRPr lang="fr-FR" altLang="fr-FR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25" y="649816"/>
            <a:ext cx="893974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dirty="0" smtClean="0"/>
              <a:t>Définir une liste d’indicateurs permettant de faire un diagnostic de la situation sur un territoire donné et mettre </a:t>
            </a:r>
            <a:r>
              <a:rPr lang="fr-FR" sz="2200" dirty="0"/>
              <a:t>au point une méthode de suivi </a:t>
            </a:r>
            <a:r>
              <a:rPr lang="fr-FR" sz="2200" dirty="0" smtClean="0"/>
              <a:t>de ces indicateurs pour évaluer l’évolution de cette situation. Cette liste et méthode pourront être </a:t>
            </a:r>
            <a:r>
              <a:rPr lang="fr-FR" sz="2200" dirty="0"/>
              <a:t>ensuite utilisée au niveau de chaque </a:t>
            </a:r>
            <a:r>
              <a:rPr lang="fr-FR" sz="2200" dirty="0" smtClean="0"/>
              <a:t>région au niveau des ARS, COREVIH et/ou ORS. </a:t>
            </a:r>
          </a:p>
          <a:p>
            <a:r>
              <a:rPr lang="fr-FR" sz="2200" b="1" dirty="0">
                <a:solidFill>
                  <a:srgbClr val="0432FF"/>
                </a:solidFill>
              </a:rPr>
              <a:t>Indicateurs épidémiologiques : </a:t>
            </a:r>
            <a:r>
              <a:rPr lang="fr-FR" sz="2200" dirty="0" smtClean="0">
                <a:latin typeface="+mj-lt"/>
              </a:rPr>
              <a:t>découvertes de séropositivité (stade d’infection), prévalence et nouvelles admissions en ALD VIH, </a:t>
            </a:r>
            <a:r>
              <a:rPr lang="fr-FR" sz="2200" dirty="0" smtClean="0"/>
              <a:t>cascade, nouvelles </a:t>
            </a:r>
            <a:r>
              <a:rPr lang="fr-FR" sz="2200" dirty="0"/>
              <a:t>contaminations (incidence), </a:t>
            </a:r>
            <a:r>
              <a:rPr lang="fr-FR" sz="2200" dirty="0" smtClean="0">
                <a:latin typeface="+mj-lt"/>
              </a:rPr>
              <a:t>délais, population non diagnostiquée. Par groupe de transmission si possible.</a:t>
            </a:r>
            <a:r>
              <a:rPr lang="fr-FR" sz="2200" b="1" dirty="0" smtClean="0">
                <a:solidFill>
                  <a:srgbClr val="0432FF"/>
                </a:solidFill>
              </a:rPr>
              <a:t> </a:t>
            </a:r>
            <a:r>
              <a:rPr lang="fr-FR" sz="2200" b="1" dirty="0">
                <a:solidFill>
                  <a:srgbClr val="0432FF"/>
                </a:solidFill>
              </a:rPr>
              <a:t>➤ diagnostic de la situation épidémiologique et évaluation de l’impact des interventions</a:t>
            </a:r>
            <a:endParaRPr lang="fr-FR" sz="2200" dirty="0" smtClean="0">
              <a:latin typeface="+mj-lt"/>
            </a:endParaRPr>
          </a:p>
          <a:p>
            <a:r>
              <a:rPr lang="fr-FR" sz="2200" b="1" dirty="0" smtClean="0"/>
              <a:t>Indicateurs </a:t>
            </a:r>
            <a:r>
              <a:rPr lang="fr-FR" sz="2200" b="1" dirty="0"/>
              <a:t>pour les </a:t>
            </a:r>
            <a:r>
              <a:rPr lang="fr-FR" sz="2200" b="1" dirty="0" smtClean="0"/>
              <a:t>programmes et interventions : </a:t>
            </a:r>
            <a:r>
              <a:rPr lang="fr-FR" sz="2200" dirty="0"/>
              <a:t>a</a:t>
            </a:r>
            <a:r>
              <a:rPr lang="fr-FR" sz="2200" dirty="0" smtClean="0"/>
              <a:t>ctivité de dépistage dans les CEGGID, communautaire, vente autotest, nombre de personnes sous </a:t>
            </a:r>
            <a:r>
              <a:rPr lang="fr-FR" sz="2200" dirty="0" err="1" smtClean="0"/>
              <a:t>PrEP</a:t>
            </a:r>
            <a:r>
              <a:rPr lang="fr-FR" sz="2200" dirty="0" smtClean="0"/>
              <a:t>, vente de préservatifs. </a:t>
            </a:r>
          </a:p>
          <a:p>
            <a:r>
              <a:rPr lang="fr-FR" sz="2200" b="1" dirty="0"/>
              <a:t>Indicateurs sur les comportements </a:t>
            </a:r>
            <a:r>
              <a:rPr lang="fr-FR" sz="2200" b="1" dirty="0" smtClean="0"/>
              <a:t>: </a:t>
            </a:r>
            <a:r>
              <a:rPr lang="fr-FR" sz="2200" dirty="0" smtClean="0"/>
              <a:t>enquêtes (ex: EPGL, ERAS), IST</a:t>
            </a:r>
          </a:p>
          <a:p>
            <a:r>
              <a:rPr lang="fr-FR" sz="2200" b="1" dirty="0">
                <a:solidFill>
                  <a:srgbClr val="0432FF"/>
                </a:solidFill>
              </a:rPr>
              <a:t>A quelle échelle territoriale ?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200" dirty="0" smtClean="0"/>
              <a:t>*Dominique </a:t>
            </a:r>
            <a:r>
              <a:rPr lang="fr-FR" sz="1200" dirty="0" err="1"/>
              <a:t>Costagliola</a:t>
            </a:r>
            <a:r>
              <a:rPr lang="fr-FR" sz="1200" dirty="0"/>
              <a:t>, Virginie </a:t>
            </a:r>
            <a:r>
              <a:rPr lang="fr-FR" sz="1200" dirty="0" err="1"/>
              <a:t>Supervie</a:t>
            </a:r>
            <a:r>
              <a:rPr lang="fr-FR" sz="1200" dirty="0"/>
              <a:t> et Lise Marty (Inserm, </a:t>
            </a:r>
            <a:r>
              <a:rPr lang="fr-FR" sz="1200" dirty="0" err="1"/>
              <a:t>Iplesp</a:t>
            </a:r>
            <a:r>
              <a:rPr lang="fr-FR" sz="1200" dirty="0"/>
              <a:t>) Philippe </a:t>
            </a:r>
            <a:r>
              <a:rPr lang="fr-FR" sz="1200" dirty="0" err="1"/>
              <a:t>Tuppin</a:t>
            </a:r>
            <a:r>
              <a:rPr lang="fr-FR" sz="1200" dirty="0"/>
              <a:t> (</a:t>
            </a:r>
            <a:r>
              <a:rPr lang="fr-FR" sz="1200" dirty="0" err="1"/>
              <a:t>Cnamts</a:t>
            </a:r>
            <a:r>
              <a:rPr lang="fr-FR" sz="1200" dirty="0"/>
              <a:t>), Isabelle </a:t>
            </a:r>
            <a:r>
              <a:rPr lang="fr-FR" sz="1200" dirty="0" err="1"/>
              <a:t>Grémy</a:t>
            </a:r>
            <a:r>
              <a:rPr lang="fr-FR" sz="1200" dirty="0"/>
              <a:t>, Valérie </a:t>
            </a:r>
            <a:r>
              <a:rPr lang="fr-FR" sz="1200" dirty="0" err="1"/>
              <a:t>Féron</a:t>
            </a:r>
            <a:r>
              <a:rPr lang="fr-FR" sz="1200" dirty="0"/>
              <a:t> (ORS Ile de France), Nathalie </a:t>
            </a:r>
            <a:r>
              <a:rPr lang="fr-FR" sz="1200" dirty="0" err="1"/>
              <a:t>Lydié</a:t>
            </a:r>
            <a:r>
              <a:rPr lang="fr-FR" sz="1200" dirty="0"/>
              <a:t>, Florence Lot, Françoise  </a:t>
            </a:r>
            <a:r>
              <a:rPr lang="fr-FR" sz="1200" dirty="0" err="1"/>
              <a:t>Cazein</a:t>
            </a:r>
            <a:r>
              <a:rPr lang="fr-FR" sz="1200" dirty="0"/>
              <a:t> (Santé Publique France), Véronique Doré, Yoann Allier et France </a:t>
            </a:r>
            <a:r>
              <a:rPr lang="fr-FR" sz="1200" dirty="0" err="1"/>
              <a:t>Lert</a:t>
            </a:r>
            <a:r>
              <a:rPr lang="fr-FR" sz="1200" dirty="0"/>
              <a:t> (ANRS)</a:t>
            </a:r>
            <a:endParaRPr lang="fr-FR" sz="1200" b="1" dirty="0" smtClean="0">
              <a:latin typeface="+mj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4925" y="-171450"/>
            <a:ext cx="910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3600" b="1" dirty="0" smtClean="0">
                <a:latin typeface="+mj-lt"/>
              </a:rPr>
              <a:t>Groupe indicateur ANRS AC 23*</a:t>
            </a:r>
            <a:endParaRPr lang="fr-FR" altLang="fr-F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6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val 3"/>
          <p:cNvSpPr>
            <a:spLocks noChangeArrowheads="1"/>
          </p:cNvSpPr>
          <p:nvPr/>
        </p:nvSpPr>
        <p:spPr bwMode="auto">
          <a:xfrm>
            <a:off x="395288" y="1574800"/>
            <a:ext cx="8280400" cy="4662488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fr-FR">
              <a:latin typeface="+mj-lt"/>
            </a:endParaRPr>
          </a:p>
        </p:txBody>
      </p:sp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331913" y="3248025"/>
            <a:ext cx="28082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 sz="1800">
              <a:solidFill>
                <a:srgbClr val="FF0066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80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33795" name="ZoneTexte 11"/>
          <p:cNvSpPr txBox="1">
            <a:spLocks noChangeArrowheads="1"/>
          </p:cNvSpPr>
          <p:nvPr/>
        </p:nvSpPr>
        <p:spPr bwMode="auto">
          <a:xfrm>
            <a:off x="2910795" y="1949450"/>
            <a:ext cx="3390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chemeClr val="bg1"/>
                </a:solidFill>
                <a:latin typeface="+mj-lt"/>
              </a:rPr>
              <a:t>Personnes diagnostiquées</a:t>
            </a:r>
          </a:p>
          <a:p>
            <a:pPr algn="ctr" eaLnBrk="1" hangingPunct="1"/>
            <a:r>
              <a:rPr lang="fr-FR" altLang="fr-FR" b="1">
                <a:solidFill>
                  <a:schemeClr val="bg1"/>
                </a:solidFill>
                <a:latin typeface="+mj-lt"/>
              </a:rPr>
              <a:t>et suivies</a:t>
            </a:r>
          </a:p>
        </p:txBody>
      </p:sp>
      <p:sp>
        <p:nvSpPr>
          <p:cNvPr id="33796" name="Oval 11"/>
          <p:cNvSpPr>
            <a:spLocks noChangeArrowheads="1"/>
          </p:cNvSpPr>
          <p:nvPr/>
        </p:nvSpPr>
        <p:spPr bwMode="auto">
          <a:xfrm>
            <a:off x="1371600" y="3284538"/>
            <a:ext cx="6172200" cy="2952750"/>
          </a:xfrm>
          <a:prstGeom prst="ellipse">
            <a:avLst/>
          </a:prstGeom>
          <a:solidFill>
            <a:srgbClr val="00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fr-FR">
              <a:latin typeface="+mj-lt"/>
            </a:endParaRPr>
          </a:p>
        </p:txBody>
      </p:sp>
      <p:sp>
        <p:nvSpPr>
          <p:cNvPr id="33797" name="ZoneTexte 6"/>
          <p:cNvSpPr txBox="1">
            <a:spLocks noChangeArrowheads="1"/>
          </p:cNvSpPr>
          <p:nvPr/>
        </p:nvSpPr>
        <p:spPr bwMode="auto">
          <a:xfrm>
            <a:off x="2438400" y="3573463"/>
            <a:ext cx="4221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chemeClr val="bg1"/>
                </a:solidFill>
                <a:latin typeface="+mj-lt"/>
              </a:rPr>
              <a:t>Personnes diagnostiquées et non suivies</a:t>
            </a:r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2209800" y="4437063"/>
            <a:ext cx="4648200" cy="18002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fr-FR">
              <a:latin typeface="+mj-lt"/>
            </a:endParaRPr>
          </a:p>
        </p:txBody>
      </p:sp>
      <p:sp>
        <p:nvSpPr>
          <p:cNvPr id="33799" name="ZoneTexte 8"/>
          <p:cNvSpPr txBox="1">
            <a:spLocks noChangeArrowheads="1"/>
          </p:cNvSpPr>
          <p:nvPr/>
        </p:nvSpPr>
        <p:spPr bwMode="auto">
          <a:xfrm>
            <a:off x="2717799" y="4545042"/>
            <a:ext cx="3743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  <a:latin typeface="+mj-lt"/>
              </a:rPr>
              <a:t>Personnes non </a:t>
            </a:r>
            <a:r>
              <a:rPr lang="fr-FR" altLang="fr-FR" b="1" dirty="0" smtClean="0">
                <a:solidFill>
                  <a:schemeClr val="bg1"/>
                </a:solidFill>
                <a:latin typeface="+mj-lt"/>
              </a:rPr>
              <a:t>diagnostiquées</a:t>
            </a:r>
          </a:p>
          <a:p>
            <a:pPr algn="ctr" eaLnBrk="1" hangingPunct="1"/>
            <a:r>
              <a:rPr lang="fr-FR" altLang="fr-FR" b="1" dirty="0" smtClean="0">
                <a:solidFill>
                  <a:schemeClr val="bg1"/>
                </a:solidFill>
                <a:latin typeface="+mj-lt"/>
              </a:rPr>
              <a:t>(incidence et délais)</a:t>
            </a:r>
            <a:endParaRPr lang="fr-FR" alt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800" name="ZoneTexte 19"/>
          <p:cNvSpPr txBox="1">
            <a:spLocks noChangeArrowheads="1"/>
          </p:cNvSpPr>
          <p:nvPr/>
        </p:nvSpPr>
        <p:spPr bwMode="auto">
          <a:xfrm>
            <a:off x="-37605" y="495031"/>
            <a:ext cx="42456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dirty="0">
                <a:solidFill>
                  <a:srgbClr val="000000"/>
                </a:solidFill>
                <a:latin typeface="+mj-lt"/>
              </a:rPr>
              <a:t>Estimation personnes non diagnostiquées</a:t>
            </a:r>
          </a:p>
          <a:p>
            <a:r>
              <a:rPr lang="fr-FR" altLang="fr-FR" dirty="0">
                <a:latin typeface="+mj-lt"/>
              </a:rPr>
              <a:t>FHDH (DOMEVIH/NADIS/autres)</a:t>
            </a:r>
            <a:endParaRPr lang="fr-FR" altLang="fr-F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803" name="ZoneTexte 8"/>
          <p:cNvSpPr txBox="1">
            <a:spLocks noChangeArrowheads="1"/>
          </p:cNvSpPr>
          <p:nvPr/>
        </p:nvSpPr>
        <p:spPr bwMode="auto">
          <a:xfrm>
            <a:off x="-63006" y="6073835"/>
            <a:ext cx="5642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dirty="0">
                <a:solidFill>
                  <a:srgbClr val="000000"/>
                </a:solidFill>
                <a:latin typeface="+mj-lt"/>
              </a:rPr>
              <a:t>DO VIH </a:t>
            </a:r>
            <a:r>
              <a:rPr lang="fr-FR" altLang="fr-FR" dirty="0" smtClean="0">
                <a:solidFill>
                  <a:srgbClr val="000000"/>
                </a:solidFill>
                <a:latin typeface="+mj-lt"/>
              </a:rPr>
              <a:t>(Santé publique France)</a:t>
            </a:r>
            <a:endParaRPr lang="fr-FR" altLang="fr-FR" dirty="0">
              <a:solidFill>
                <a:srgbClr val="000000"/>
              </a:solidFill>
              <a:latin typeface="+mj-lt"/>
            </a:endParaRPr>
          </a:p>
          <a:p>
            <a:r>
              <a:rPr lang="fr-FR" altLang="fr-FR" dirty="0">
                <a:solidFill>
                  <a:srgbClr val="000000"/>
                </a:solidFill>
                <a:latin typeface="+mj-lt"/>
              </a:rPr>
              <a:t>Modèle de </a:t>
            </a:r>
            <a:r>
              <a:rPr lang="fr-FR" altLang="fr-FR" dirty="0" err="1" smtClean="0">
                <a:solidFill>
                  <a:srgbClr val="000000"/>
                </a:solidFill>
                <a:latin typeface="+mj-lt"/>
              </a:rPr>
              <a:t>rétrocalcul</a:t>
            </a:r>
            <a:r>
              <a:rPr lang="fr-FR" altLang="fr-FR" dirty="0" smtClean="0">
                <a:solidFill>
                  <a:srgbClr val="000000"/>
                </a:solidFill>
                <a:latin typeface="+mj-lt"/>
              </a:rPr>
              <a:t> (INSERM U1136)</a:t>
            </a:r>
            <a:endParaRPr lang="fr-FR" altLang="fr-F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457700" y="979442"/>
            <a:ext cx="844182" cy="931609"/>
          </a:xfrm>
          <a:prstGeom prst="bentArrow">
            <a:avLst>
              <a:gd name="adj1" fmla="val 16535"/>
              <a:gd name="adj2" fmla="val 16182"/>
              <a:gd name="adj3" fmla="val 25000"/>
              <a:gd name="adj4" fmla="val 43750"/>
            </a:avLst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fr-FR" dirty="0">
              <a:latin typeface="+mj-lt"/>
              <a:ea typeface="ＭＳ Ｐゴシック" charset="0"/>
            </a:endParaRPr>
          </a:p>
        </p:txBody>
      </p:sp>
      <p:sp>
        <p:nvSpPr>
          <p:cNvPr id="33805" name="ZoneTexte 18"/>
          <p:cNvSpPr txBox="1">
            <a:spLocks noChangeArrowheads="1"/>
          </p:cNvSpPr>
          <p:nvPr/>
        </p:nvSpPr>
        <p:spPr bwMode="auto">
          <a:xfrm>
            <a:off x="5290179" y="667005"/>
            <a:ext cx="3969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dirty="0">
                <a:solidFill>
                  <a:srgbClr val="000000"/>
                </a:solidFill>
                <a:latin typeface="+mj-lt"/>
              </a:rPr>
              <a:t>CNAMTS (ALD 7)</a:t>
            </a:r>
          </a:p>
          <a:p>
            <a:r>
              <a:rPr lang="fr-FR" altLang="fr-FR" dirty="0" smtClean="0">
                <a:latin typeface="+mj-lt"/>
              </a:rPr>
              <a:t>FHDH (</a:t>
            </a:r>
            <a:r>
              <a:rPr lang="fr-FR" altLang="fr-FR" sz="2200" dirty="0" smtClean="0">
                <a:latin typeface="+mj-lt"/>
              </a:rPr>
              <a:t>DOMEVIH/NADIS/autres)</a:t>
            </a:r>
            <a:endParaRPr lang="fr-FR" altLang="fr-FR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806" name="Titre 1"/>
          <p:cNvSpPr txBox="1">
            <a:spLocks/>
          </p:cNvSpPr>
          <p:nvPr/>
        </p:nvSpPr>
        <p:spPr bwMode="auto">
          <a:xfrm>
            <a:off x="76200" y="-275159"/>
            <a:ext cx="910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3600" b="1" dirty="0">
                <a:latin typeface="+mj-lt"/>
              </a:rPr>
              <a:t>Epidémie de l’infection à VIH </a:t>
            </a:r>
          </a:p>
        </p:txBody>
      </p:sp>
      <p:sp>
        <p:nvSpPr>
          <p:cNvPr id="17" name="ZoneTexte 16"/>
          <p:cNvSpPr txBox="1"/>
          <p:nvPr/>
        </p:nvSpPr>
        <p:spPr>
          <a:xfrm rot="10800000">
            <a:off x="5026788" y="5835321"/>
            <a:ext cx="985075" cy="931609"/>
          </a:xfrm>
          <a:prstGeom prst="bentArrow">
            <a:avLst>
              <a:gd name="adj1" fmla="val 16535"/>
              <a:gd name="adj2" fmla="val 16182"/>
              <a:gd name="adj3" fmla="val 25000"/>
              <a:gd name="adj4" fmla="val 43750"/>
            </a:avLst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fr-FR" dirty="0">
              <a:latin typeface="+mj-lt"/>
              <a:ea typeface="ＭＳ Ｐゴシック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72781" y="2445432"/>
            <a:ext cx="2464441" cy="1066800"/>
          </a:xfrm>
          <a:prstGeom prst="bentArrow">
            <a:avLst>
              <a:gd name="adj1" fmla="val 16535"/>
              <a:gd name="adj2" fmla="val 16182"/>
              <a:gd name="adj3" fmla="val 25000"/>
              <a:gd name="adj4" fmla="val 43750"/>
            </a:avLst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fr-FR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Titre 1"/>
          <p:cNvSpPr txBox="1">
            <a:spLocks/>
          </p:cNvSpPr>
          <p:nvPr/>
        </p:nvSpPr>
        <p:spPr bwMode="auto">
          <a:xfrm>
            <a:off x="34925" y="-171450"/>
            <a:ext cx="910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3600" b="1" dirty="0" smtClean="0">
                <a:latin typeface="+mj-lt"/>
              </a:rPr>
              <a:t>Taille des populations</a:t>
            </a:r>
            <a:endParaRPr lang="fr-FR" altLang="fr-FR" sz="3600" b="1" dirty="0">
              <a:latin typeface="+mj-lt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0" y="754574"/>
            <a:ext cx="9144000" cy="5256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INSEE </a:t>
            </a:r>
            <a:r>
              <a:rPr lang="mr-IN" altLang="fr-FR" sz="24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–</a:t>
            </a:r>
            <a:r>
              <a:rPr lang="fr-FR" altLang="fr-FR" sz="24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 population 18-64 ans </a:t>
            </a:r>
            <a:r>
              <a:rPr lang="mr-IN" altLang="fr-FR" sz="24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–</a:t>
            </a:r>
            <a:r>
              <a:rPr lang="fr-FR" altLang="fr-FR" sz="24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 en 2013</a:t>
            </a: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Hommes/Femmes né</a:t>
            </a:r>
            <a:r>
              <a:rPr lang="mr-IN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(</a:t>
            </a:r>
            <a:r>
              <a:rPr lang="mr-IN" altLang="fr-FR" sz="2000" dirty="0" err="1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e</a:t>
            </a:r>
            <a:r>
              <a:rPr lang="mr-IN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)</a:t>
            </a:r>
            <a:r>
              <a:rPr lang="fr-FR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s en France (</a:t>
            </a:r>
            <a:r>
              <a:rPr lang="en-US" sz="2000" dirty="0" smtClean="0">
                <a:solidFill>
                  <a:schemeClr val="tx1"/>
                </a:solidFill>
              </a:rPr>
              <a:t>16,804,391</a:t>
            </a:r>
            <a:r>
              <a:rPr lang="fr-FR" sz="2000" dirty="0" smtClean="0">
                <a:solidFill>
                  <a:schemeClr val="tx1"/>
                </a:solidFill>
              </a:rPr>
              <a:t> H et </a:t>
            </a:r>
            <a:r>
              <a:rPr lang="en-US" sz="2000" dirty="0" smtClean="0">
                <a:solidFill>
                  <a:schemeClr val="tx1"/>
                </a:solidFill>
              </a:rPr>
              <a:t>17,189,560</a:t>
            </a:r>
            <a:r>
              <a:rPr lang="fr-FR" sz="2000" dirty="0" smtClean="0">
                <a:solidFill>
                  <a:schemeClr val="tx1"/>
                </a:solidFill>
              </a:rPr>
              <a:t> F)</a:t>
            </a:r>
            <a:endParaRPr lang="fr-FR" altLang="fr-FR" sz="20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Hommes/Femmes, </a:t>
            </a:r>
            <a:r>
              <a:rPr lang="fr-FR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né</a:t>
            </a:r>
            <a:r>
              <a:rPr lang="mr-IN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(</a:t>
            </a:r>
            <a:r>
              <a:rPr lang="mr-IN" altLang="fr-FR" sz="2000" dirty="0" err="1">
                <a:solidFill>
                  <a:schemeClr val="tx1"/>
                </a:solidFill>
                <a:ea typeface="Calibri" charset="0"/>
                <a:cs typeface="Calibri" charset="0"/>
              </a:rPr>
              <a:t>e</a:t>
            </a:r>
            <a:r>
              <a:rPr lang="mr-IN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)</a:t>
            </a:r>
            <a:r>
              <a:rPr lang="fr-FR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s </a:t>
            </a:r>
            <a:r>
              <a:rPr lang="fr-FR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à l’étranger (</a:t>
            </a:r>
            <a:r>
              <a:rPr lang="en-US" sz="2000" dirty="0" smtClean="0">
                <a:solidFill>
                  <a:schemeClr val="tx1"/>
                </a:solidFill>
              </a:rPr>
              <a:t>2,640,667</a:t>
            </a:r>
            <a:r>
              <a:rPr lang="fr-FR" sz="2000" dirty="0" smtClean="0">
                <a:solidFill>
                  <a:schemeClr val="tx1"/>
                </a:solidFill>
              </a:rPr>
              <a:t> H et </a:t>
            </a:r>
            <a:r>
              <a:rPr lang="en-US" sz="2000" dirty="0" smtClean="0">
                <a:solidFill>
                  <a:schemeClr val="tx1"/>
                </a:solidFill>
              </a:rPr>
              <a:t>2,834,335</a:t>
            </a:r>
            <a:r>
              <a:rPr lang="fr-FR" sz="2000" dirty="0" smtClean="0">
                <a:solidFill>
                  <a:schemeClr val="tx1"/>
                </a:solidFill>
              </a:rPr>
              <a:t> F)</a:t>
            </a:r>
            <a:endParaRPr lang="fr-FR" altLang="fr-FR" sz="20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Hommes/Femmes, né</a:t>
            </a:r>
            <a:r>
              <a:rPr lang="mr-IN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(</a:t>
            </a:r>
            <a:r>
              <a:rPr lang="mr-IN" altLang="fr-FR" sz="2000" dirty="0" err="1">
                <a:solidFill>
                  <a:schemeClr val="tx1"/>
                </a:solidFill>
                <a:ea typeface="Calibri" charset="0"/>
                <a:cs typeface="Calibri" charset="0"/>
              </a:rPr>
              <a:t>e</a:t>
            </a:r>
            <a:r>
              <a:rPr lang="mr-IN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)</a:t>
            </a:r>
            <a:r>
              <a:rPr lang="fr-FR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s </a:t>
            </a:r>
            <a:r>
              <a:rPr lang="fr-FR" altLang="fr-FR" sz="2000" dirty="0" smtClean="0">
                <a:solidFill>
                  <a:schemeClr val="tx1"/>
                </a:solidFill>
                <a:ea typeface="Calibri" charset="0"/>
                <a:cs typeface="Calibri" charset="0"/>
              </a:rPr>
              <a:t>en </a:t>
            </a:r>
            <a:r>
              <a:rPr lang="fr-FR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Afrique subsaharienne (</a:t>
            </a:r>
            <a:r>
              <a:rPr lang="en-US" sz="2000" dirty="0" smtClean="0">
                <a:solidFill>
                  <a:schemeClr val="tx1"/>
                </a:solidFill>
              </a:rPr>
              <a:t>403,290</a:t>
            </a:r>
            <a:r>
              <a:rPr lang="fr-FR" sz="2000" dirty="0" smtClean="0">
                <a:solidFill>
                  <a:schemeClr val="tx1"/>
                </a:solidFill>
              </a:rPr>
              <a:t> H et </a:t>
            </a:r>
            <a:r>
              <a:rPr lang="en-US" sz="2000" dirty="0" smtClean="0">
                <a:solidFill>
                  <a:schemeClr val="tx1"/>
                </a:solidFill>
              </a:rPr>
              <a:t>452,432</a:t>
            </a:r>
            <a:r>
              <a:rPr lang="fr-FR" sz="2000" dirty="0" smtClean="0">
                <a:solidFill>
                  <a:schemeClr val="tx1"/>
                </a:solidFill>
              </a:rPr>
              <a:t> F)</a:t>
            </a:r>
            <a:endParaRPr lang="fr-FR" altLang="fr-FR" sz="20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endParaRPr lang="fr-FR" altLang="fr-FR" sz="20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342900" lvl="1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Enquête « Contexte de la sexualité en France (CSF) » menée en 2006 en France métropolitaine</a:t>
            </a: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1,6%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1,3-2,0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altLang="fr-FR" sz="20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des hommes ont eu au moins un rapport sexuel avec un autre homme dans les 12 derniers mois</a:t>
            </a: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endParaRPr lang="fr-FR" altLang="fr-FR" sz="24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342900" lvl="1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Observatoire français des drogues et des toxicomanies (OFDT)</a:t>
            </a: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r>
              <a:rPr lang="fr-FR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105000 (</a:t>
            </a:r>
            <a:r>
              <a:rPr lang="fr-FR" altLang="fr-FR" sz="2000" dirty="0" smtClean="0">
                <a:solidFill>
                  <a:schemeClr val="tx1"/>
                </a:solidFill>
                <a:ea typeface="Calibri" charset="0"/>
                <a:cs typeface="Calibri" charset="0"/>
              </a:rPr>
              <a:t>85300-130000) personnes </a:t>
            </a:r>
            <a:r>
              <a:rPr lang="fr-FR" altLang="fr-FR" sz="2000" dirty="0">
                <a:solidFill>
                  <a:schemeClr val="tx1"/>
                </a:solidFill>
                <a:ea typeface="Calibri" charset="0"/>
                <a:cs typeface="Calibri" charset="0"/>
              </a:rPr>
              <a:t>(76% des hommes</a:t>
            </a:r>
            <a:r>
              <a:rPr lang="fr-FR" altLang="fr-FR" sz="2000" dirty="0" smtClean="0">
                <a:solidFill>
                  <a:schemeClr val="tx1"/>
                </a:solidFill>
                <a:ea typeface="Calibri" charset="0"/>
                <a:cs typeface="Calibri" charset="0"/>
              </a:rPr>
              <a:t>) usagères de drogues injectables au cours des 12 derniers mois en France métropolitaine </a:t>
            </a:r>
            <a:endParaRPr lang="fr-FR" altLang="fr-FR" sz="2000" dirty="0">
              <a:solidFill>
                <a:schemeClr val="tx1"/>
              </a:solidFill>
              <a:ea typeface="Calibri" charset="0"/>
              <a:cs typeface="Calibri" charset="0"/>
            </a:endParaRP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endParaRPr lang="fr-FR" altLang="fr-FR" sz="2000" dirty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endParaRPr lang="fr-FR" altLang="fr-FR" sz="20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800100" lvl="2" indent="-342900" algn="just">
              <a:spcBef>
                <a:spcPct val="35000"/>
              </a:spcBef>
              <a:buFontTx/>
              <a:buChar char="•"/>
            </a:pPr>
            <a:endParaRPr lang="fr-FR" altLang="fr-FR" sz="16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  <a:p>
            <a:pPr marL="342900" lvl="1" indent="-342900" algn="just">
              <a:spcBef>
                <a:spcPct val="35000"/>
              </a:spcBef>
              <a:buFontTx/>
              <a:buChar char="•"/>
            </a:pPr>
            <a:endParaRPr lang="fr-FR" altLang="fr-FR" sz="200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62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/>
              <a:t>Données</a:t>
            </a:r>
            <a:r>
              <a:rPr lang="en-US" sz="1200" dirty="0"/>
              <a:t> </a:t>
            </a:r>
            <a:r>
              <a:rPr lang="en-US" sz="1200" dirty="0" err="1"/>
              <a:t>harmonisées</a:t>
            </a:r>
            <a:r>
              <a:rPr lang="en-US" sz="1200" dirty="0"/>
              <a:t> des </a:t>
            </a:r>
            <a:r>
              <a:rPr lang="en-US" sz="1200" dirty="0" err="1"/>
              <a:t>recensements</a:t>
            </a:r>
            <a:r>
              <a:rPr lang="en-US" sz="1200" dirty="0"/>
              <a:t> de la population: Tabulation sur </a:t>
            </a:r>
            <a:r>
              <a:rPr lang="en-US" sz="1200" dirty="0" err="1"/>
              <a:t>mesure</a:t>
            </a:r>
            <a:r>
              <a:rPr lang="en-US" sz="1200" dirty="0"/>
              <a:t>, INSEE [</a:t>
            </a:r>
            <a:r>
              <a:rPr lang="en-US" sz="1200" dirty="0" err="1"/>
              <a:t>producteur</a:t>
            </a:r>
            <a:r>
              <a:rPr lang="en-US" sz="1200" dirty="0"/>
              <a:t>], ADISP-CMH [</a:t>
            </a:r>
            <a:r>
              <a:rPr lang="en-US" sz="1200" dirty="0" err="1"/>
              <a:t>diffuseur</a:t>
            </a:r>
            <a:r>
              <a:rPr lang="en-US" sz="1200" dirty="0" smtClean="0"/>
              <a:t>]</a:t>
            </a:r>
            <a:r>
              <a:rPr lang="fr-FR" sz="1200" dirty="0" smtClean="0"/>
              <a:t>, CSF 2006, OFDT (estimation 2004</a:t>
            </a:r>
            <a:r>
              <a:rPr lang="fr-FR" sz="1200" smtClean="0"/>
              <a:t>, E. </a:t>
            </a:r>
            <a:r>
              <a:rPr lang="fr-FR" sz="1200" dirty="0" smtClean="0"/>
              <a:t>Janssen)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-37160"/>
            <a:ext cx="8229600" cy="1143000"/>
          </a:xfrm>
        </p:spPr>
        <p:txBody>
          <a:bodyPr/>
          <a:lstStyle/>
          <a:p>
            <a:r>
              <a:rPr lang="en-US" dirty="0" smtClean="0"/>
              <a:t>Cascade de la </a:t>
            </a:r>
            <a:r>
              <a:rPr lang="en-US" dirty="0" err="1" smtClean="0"/>
              <a:t>prise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charge*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6163" y="952005"/>
            <a:ext cx="871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Environ </a:t>
            </a:r>
            <a:r>
              <a:rPr lang="is-IS" sz="2400" dirty="0"/>
              <a:t>156600</a:t>
            </a:r>
            <a:r>
              <a:rPr lang="fr-FR" sz="2400" dirty="0"/>
              <a:t> (IC à 95 % : </a:t>
            </a:r>
            <a:r>
              <a:rPr lang="is-IS" sz="2400" dirty="0"/>
              <a:t>154600</a:t>
            </a:r>
            <a:r>
              <a:rPr lang="fr-FR" sz="2400" dirty="0"/>
              <a:t>-</a:t>
            </a:r>
            <a:r>
              <a:rPr lang="is-IS" sz="2400" dirty="0"/>
              <a:t>158500</a:t>
            </a:r>
            <a:r>
              <a:rPr lang="fr-FR" sz="2400" dirty="0"/>
              <a:t>) personnes </a:t>
            </a:r>
            <a:r>
              <a:rPr lang="fr-FR" sz="2400" dirty="0" smtClean="0"/>
              <a:t>vivaient avec le VIH en 2014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88668"/>
            <a:ext cx="413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provisoire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002"/>
            <a:ext cx="9144000" cy="47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-37160"/>
            <a:ext cx="8229600" cy="1143000"/>
          </a:xfrm>
        </p:spPr>
        <p:txBody>
          <a:bodyPr/>
          <a:lstStyle/>
          <a:p>
            <a:r>
              <a:rPr lang="en-US" dirty="0" smtClean="0"/>
              <a:t>Cascade de la </a:t>
            </a:r>
            <a:r>
              <a:rPr lang="en-US" dirty="0" err="1" smtClean="0"/>
              <a:t>prise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charge*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6163" y="952005"/>
            <a:ext cx="871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Environ </a:t>
            </a:r>
            <a:r>
              <a:rPr lang="is-IS" sz="2400" dirty="0" smtClean="0"/>
              <a:t>156600</a:t>
            </a:r>
            <a:r>
              <a:rPr lang="fr-FR" sz="2400" dirty="0" smtClean="0"/>
              <a:t> </a:t>
            </a:r>
            <a:r>
              <a:rPr lang="fr-FR" sz="2400" dirty="0"/>
              <a:t>(IC à 95 % : </a:t>
            </a:r>
            <a:r>
              <a:rPr lang="is-IS" sz="2400" dirty="0" smtClean="0"/>
              <a:t>154600</a:t>
            </a:r>
            <a:r>
              <a:rPr lang="fr-FR" sz="2400" dirty="0" smtClean="0"/>
              <a:t>-</a:t>
            </a:r>
            <a:r>
              <a:rPr lang="is-IS" sz="2400" dirty="0" smtClean="0"/>
              <a:t>158500</a:t>
            </a:r>
            <a:r>
              <a:rPr lang="fr-FR" sz="2400" dirty="0" smtClean="0"/>
              <a:t>) personnes vivaient avec le VIH en 2014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88668"/>
            <a:ext cx="413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provisoire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002"/>
            <a:ext cx="9144000" cy="4751060"/>
          </a:xfrm>
          <a:prstGeom prst="rect">
            <a:avLst/>
          </a:prstGeom>
        </p:spPr>
      </p:pic>
      <p:sp>
        <p:nvSpPr>
          <p:cNvPr id="7" name="Flèche vers la droite 4"/>
          <p:cNvSpPr>
            <a:spLocks noChangeArrowheads="1"/>
          </p:cNvSpPr>
          <p:nvPr/>
        </p:nvSpPr>
        <p:spPr bwMode="auto">
          <a:xfrm>
            <a:off x="2349937" y="3449571"/>
            <a:ext cx="1679137" cy="503237"/>
          </a:xfrm>
          <a:prstGeom prst="rightArrow">
            <a:avLst>
              <a:gd name="adj1" fmla="val 55591"/>
              <a:gd name="adj2" fmla="val 5005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fr-FR">
              <a:latin typeface="+mj-lt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731694" y="2987906"/>
            <a:ext cx="71526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mtClean="0">
                <a:solidFill>
                  <a:schemeClr val="bg1"/>
                </a:solidFill>
                <a:latin typeface="+mj-lt"/>
              </a:rPr>
              <a:t>85%</a:t>
            </a:r>
            <a:endParaRPr lang="fr-FR" alt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817455" y="3697790"/>
            <a:ext cx="715260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mtClean="0">
                <a:solidFill>
                  <a:schemeClr val="bg1"/>
                </a:solidFill>
                <a:latin typeface="+mj-lt"/>
              </a:rPr>
              <a:t>91%</a:t>
            </a:r>
            <a:endParaRPr lang="fr-FR" alt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796827" y="4351275"/>
            <a:ext cx="843531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dirty="0" smtClean="0">
                <a:solidFill>
                  <a:schemeClr val="bg1"/>
                </a:solidFill>
                <a:latin typeface="+mj-lt"/>
              </a:rPr>
              <a:t>91%</a:t>
            </a:r>
            <a:endParaRPr lang="fr-FR" alt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lèche vers la droite 4"/>
          <p:cNvSpPr>
            <a:spLocks noChangeArrowheads="1"/>
          </p:cNvSpPr>
          <p:nvPr/>
        </p:nvSpPr>
        <p:spPr bwMode="auto">
          <a:xfrm>
            <a:off x="4423479" y="4159455"/>
            <a:ext cx="1713239" cy="50323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fr-FR">
              <a:latin typeface="+mj-lt"/>
            </a:endParaRPr>
          </a:p>
        </p:txBody>
      </p:sp>
      <p:sp>
        <p:nvSpPr>
          <p:cNvPr id="12" name="Flèche vers la droite 4"/>
          <p:cNvSpPr>
            <a:spLocks noChangeArrowheads="1"/>
          </p:cNvSpPr>
          <p:nvPr/>
        </p:nvSpPr>
        <p:spPr bwMode="auto">
          <a:xfrm>
            <a:off x="6463889" y="4812940"/>
            <a:ext cx="1679986" cy="516890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fr-FR">
              <a:latin typeface="+mj-lt"/>
            </a:endParaRPr>
          </a:p>
        </p:txBody>
      </p:sp>
      <p:pic>
        <p:nvPicPr>
          <p:cNvPr id="13" name="Image 12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89" y="1775533"/>
            <a:ext cx="1701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4565976" y="1358427"/>
            <a:ext cx="1986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dirty="0">
                <a:solidFill>
                  <a:srgbClr val="FF0000"/>
                </a:solidFill>
                <a:latin typeface="+mj-lt"/>
              </a:rPr>
              <a:t>UNAIDS Target</a:t>
            </a:r>
          </a:p>
        </p:txBody>
      </p:sp>
    </p:spTree>
    <p:extLst>
      <p:ext uri="{BB962C8B-B14F-4D97-AF65-F5344CB8AC3E}">
        <p14:creationId xmlns:p14="http://schemas.microsoft.com/office/powerpoint/2010/main" val="2091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65" y="4149803"/>
            <a:ext cx="2925595" cy="2669831"/>
          </a:xfrm>
          <a:prstGeom prst="rect">
            <a:avLst/>
          </a:prstGeom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61" y="4139876"/>
            <a:ext cx="2967965" cy="2689686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" y="4136122"/>
            <a:ext cx="2947500" cy="2725737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11" y="1338650"/>
            <a:ext cx="2952976" cy="2720685"/>
          </a:xfrm>
          <a:prstGeom prst="rect">
            <a:avLst/>
          </a:prstGeom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30" y="1340231"/>
            <a:ext cx="2966896" cy="2719104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" y="1353308"/>
            <a:ext cx="2947500" cy="2707178"/>
          </a:xfrm>
          <a:prstGeom prst="rect">
            <a:avLst/>
          </a:prstGeom>
          <a:ln>
            <a:noFill/>
          </a:ln>
        </p:spPr>
      </p:pic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0" y="0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800" b="1" dirty="0">
                <a:latin typeface="+mj-lt"/>
              </a:rPr>
              <a:t>Nombre de nouvelles infections en </a:t>
            </a:r>
            <a:r>
              <a:rPr lang="fr-FR" altLang="fr-FR" sz="2800" b="1" dirty="0" smtClean="0">
                <a:latin typeface="+mj-lt"/>
              </a:rPr>
              <a:t>France, 2004-2014</a:t>
            </a:r>
            <a:endParaRPr lang="fr-FR" altLang="fr-FR" sz="2800" b="1" dirty="0">
              <a:latin typeface="+mj-lt"/>
            </a:endParaRPr>
          </a:p>
        </p:txBody>
      </p:sp>
      <p:sp>
        <p:nvSpPr>
          <p:cNvPr id="64522" name="ZoneTexte 12"/>
          <p:cNvSpPr txBox="1">
            <a:spLocks noChangeArrowheads="1"/>
          </p:cNvSpPr>
          <p:nvPr/>
        </p:nvSpPr>
        <p:spPr bwMode="auto">
          <a:xfrm>
            <a:off x="7037354" y="1299348"/>
            <a:ext cx="178529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hétérosexuels </a:t>
            </a:r>
          </a:p>
          <a:p>
            <a:pPr algn="ctr"/>
            <a:r>
              <a:rPr lang="fr-FR" altLang="fr-FR" sz="2000" dirty="0" smtClean="0">
                <a:latin typeface="+mj-lt"/>
              </a:rPr>
              <a:t>nés </a:t>
            </a:r>
            <a:r>
              <a:rPr lang="fr-FR" altLang="fr-FR" sz="2000" dirty="0">
                <a:latin typeface="+mj-lt"/>
              </a:rPr>
              <a:t>à l’étranger</a:t>
            </a:r>
          </a:p>
        </p:txBody>
      </p:sp>
      <p:sp>
        <p:nvSpPr>
          <p:cNvPr id="64523" name="ZoneTexte 15"/>
          <p:cNvSpPr txBox="1">
            <a:spLocks noChangeArrowheads="1"/>
          </p:cNvSpPr>
          <p:nvPr/>
        </p:nvSpPr>
        <p:spPr bwMode="auto">
          <a:xfrm>
            <a:off x="932881" y="4060486"/>
            <a:ext cx="169341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hétérosexuels </a:t>
            </a:r>
          </a:p>
          <a:p>
            <a:pPr algn="ctr"/>
            <a:r>
              <a:rPr lang="fr-FR" altLang="fr-FR" sz="2000" dirty="0">
                <a:latin typeface="+mj-lt"/>
              </a:rPr>
              <a:t>n</a:t>
            </a:r>
            <a:r>
              <a:rPr lang="fr-FR" altLang="fr-FR" sz="2000" dirty="0" smtClean="0">
                <a:latin typeface="+mj-lt"/>
              </a:rPr>
              <a:t>és en France</a:t>
            </a:r>
            <a:endParaRPr lang="fr-FR" altLang="fr-FR" sz="2000" dirty="0">
              <a:latin typeface="+mj-lt"/>
            </a:endParaRPr>
          </a:p>
        </p:txBody>
      </p:sp>
      <p:sp>
        <p:nvSpPr>
          <p:cNvPr id="64524" name="ZoneTexte 16"/>
          <p:cNvSpPr txBox="1">
            <a:spLocks noChangeArrowheads="1"/>
          </p:cNvSpPr>
          <p:nvPr/>
        </p:nvSpPr>
        <p:spPr bwMode="auto">
          <a:xfrm>
            <a:off x="4018869" y="4085886"/>
            <a:ext cx="188096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hétérosexuelles </a:t>
            </a:r>
          </a:p>
          <a:p>
            <a:pPr algn="ctr"/>
            <a:r>
              <a:rPr lang="fr-FR" altLang="fr-FR" sz="2000" dirty="0" smtClean="0">
                <a:latin typeface="+mj-lt"/>
              </a:rPr>
              <a:t>nées </a:t>
            </a:r>
            <a:r>
              <a:rPr lang="fr-FR" altLang="fr-FR" sz="2000" dirty="0">
                <a:latin typeface="+mj-lt"/>
              </a:rPr>
              <a:t>en France</a:t>
            </a:r>
          </a:p>
        </p:txBody>
      </p:sp>
      <p:sp>
        <p:nvSpPr>
          <p:cNvPr id="64525" name="ZoneTexte 17"/>
          <p:cNvSpPr txBox="1">
            <a:spLocks noChangeArrowheads="1"/>
          </p:cNvSpPr>
          <p:nvPr/>
        </p:nvSpPr>
        <p:spPr bwMode="auto">
          <a:xfrm>
            <a:off x="7292409" y="4085886"/>
            <a:ext cx="8305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UDI</a:t>
            </a:r>
          </a:p>
        </p:txBody>
      </p:sp>
      <p:sp>
        <p:nvSpPr>
          <p:cNvPr id="64521" name="ZoneTexte 11"/>
          <p:cNvSpPr txBox="1">
            <a:spLocks noChangeArrowheads="1"/>
          </p:cNvSpPr>
          <p:nvPr/>
        </p:nvSpPr>
        <p:spPr bwMode="auto">
          <a:xfrm>
            <a:off x="3733593" y="1335737"/>
            <a:ext cx="191020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>
                <a:latin typeface="+mj-lt"/>
              </a:rPr>
              <a:t>hétérosexuelles </a:t>
            </a:r>
          </a:p>
          <a:p>
            <a:pPr algn="ctr"/>
            <a:r>
              <a:rPr lang="fr-FR" altLang="fr-FR" sz="2000" dirty="0" smtClean="0">
                <a:latin typeface="+mj-lt"/>
              </a:rPr>
              <a:t>nées à l’étranger</a:t>
            </a:r>
            <a:endParaRPr lang="fr-FR" altLang="fr-FR" sz="2000" dirty="0">
              <a:latin typeface="+mj-lt"/>
            </a:endParaRPr>
          </a:p>
        </p:txBody>
      </p:sp>
      <p:sp>
        <p:nvSpPr>
          <p:cNvPr id="19" name="ZoneTexte 11"/>
          <p:cNvSpPr txBox="1">
            <a:spLocks noChangeArrowheads="1"/>
          </p:cNvSpPr>
          <p:nvPr/>
        </p:nvSpPr>
        <p:spPr bwMode="auto">
          <a:xfrm>
            <a:off x="1162110" y="1308635"/>
            <a:ext cx="103338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fr-FR" sz="2000" dirty="0" smtClean="0">
                <a:latin typeface="+mj-lt"/>
              </a:rPr>
              <a:t>HSH</a:t>
            </a:r>
            <a:endParaRPr lang="fr-FR" altLang="fr-FR" sz="2000" dirty="0">
              <a:latin typeface="+mj-lt"/>
            </a:endParaRPr>
          </a:p>
        </p:txBody>
      </p:sp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2195490" y="1154747"/>
            <a:ext cx="912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sz="2000" dirty="0" smtClean="0">
                <a:solidFill>
                  <a:srgbClr val="0000FF"/>
                </a:solidFill>
                <a:latin typeface="+mj-lt"/>
              </a:rPr>
              <a:t>29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44%)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5263972" y="1971128"/>
            <a:ext cx="912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is-IS" altLang="fr-FR" sz="2000" dirty="0" smtClean="0">
                <a:solidFill>
                  <a:srgbClr val="0000FF"/>
                </a:solidFill>
              </a:rPr>
              <a:t>1400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21%)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ZoneTexte 14"/>
          <p:cNvSpPr txBox="1">
            <a:spLocks noChangeArrowheads="1"/>
          </p:cNvSpPr>
          <p:nvPr/>
        </p:nvSpPr>
        <p:spPr bwMode="auto">
          <a:xfrm>
            <a:off x="8340945" y="2107630"/>
            <a:ext cx="912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1200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18%)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2232049" y="5199844"/>
            <a:ext cx="782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600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9%)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5328891" y="5353732"/>
            <a:ext cx="782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400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6%)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3" name="ZoneTexte 14"/>
          <p:cNvSpPr txBox="1">
            <a:spLocks noChangeArrowheads="1"/>
          </p:cNvSpPr>
          <p:nvPr/>
        </p:nvSpPr>
        <p:spPr bwMode="auto">
          <a:xfrm>
            <a:off x="8494770" y="5553787"/>
            <a:ext cx="782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2000" dirty="0" smtClean="0">
                <a:solidFill>
                  <a:srgbClr val="0432FF"/>
                </a:solidFill>
              </a:rPr>
              <a:t>&lt;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100</a:t>
            </a:r>
          </a:p>
          <a:p>
            <a:pPr algn="ctr"/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0432FF"/>
                </a:solidFill>
              </a:rPr>
              <a:t>∼</a:t>
            </a:r>
            <a:r>
              <a:rPr lang="fr-FR" altLang="fr-FR" sz="2000" dirty="0" smtClean="0">
                <a:solidFill>
                  <a:srgbClr val="0000FF"/>
                </a:solidFill>
                <a:latin typeface="+mj-lt"/>
              </a:rPr>
              <a:t>1%)</a:t>
            </a:r>
            <a:endParaRPr lang="fr-FR" altLang="fr-F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122213" y="770729"/>
            <a:ext cx="9021787" cy="49891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+mj-lt"/>
              </a:rPr>
              <a:t>∼6600 nouvelles infections en 2014, </a:t>
            </a:r>
            <a:r>
              <a:rPr lang="fr-FR" sz="2400" dirty="0" smtClean="0">
                <a:solidFill>
                  <a:srgbClr val="0432FF"/>
                </a:solidFill>
                <a:latin typeface="+mj-lt"/>
              </a:rPr>
              <a:t>(</a:t>
            </a:r>
            <a:r>
              <a:rPr lang="fr-FR" sz="2400" dirty="0" smtClean="0">
                <a:solidFill>
                  <a:srgbClr val="0432FF"/>
                </a:solidFill>
              </a:rPr>
              <a:t>∼</a:t>
            </a:r>
            <a:r>
              <a:rPr lang="fr-FR" sz="2400" dirty="0" smtClean="0">
                <a:solidFill>
                  <a:srgbClr val="0432FF"/>
                </a:solidFill>
                <a:latin typeface="+mj-lt"/>
              </a:rPr>
              <a:t>70</a:t>
            </a:r>
            <a:r>
              <a:rPr lang="fr-FR" sz="2400" dirty="0">
                <a:solidFill>
                  <a:srgbClr val="0432FF"/>
                </a:solidFill>
                <a:latin typeface="+mj-lt"/>
              </a:rPr>
              <a:t>% chez les hommes)</a:t>
            </a:r>
          </a:p>
          <a:p>
            <a:endParaRPr lang="fr-FR" sz="2400" dirty="0" smtClean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9934" y="6648572"/>
            <a:ext cx="639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j-lt"/>
              </a:rPr>
              <a:t>Marty L., </a:t>
            </a:r>
            <a:r>
              <a:rPr lang="fr-FR" sz="1200" err="1" smtClean="0">
                <a:latin typeface="+mj-lt"/>
              </a:rPr>
              <a:t>Cazein</a:t>
            </a:r>
            <a:r>
              <a:rPr lang="fr-FR" sz="1200" smtClean="0">
                <a:latin typeface="+mj-lt"/>
              </a:rPr>
              <a:t> F., </a:t>
            </a:r>
            <a:r>
              <a:rPr lang="fr-FR" sz="1200" err="1" smtClean="0">
                <a:latin typeface="+mj-lt"/>
              </a:rPr>
              <a:t>Panjo</a:t>
            </a:r>
            <a:r>
              <a:rPr lang="fr-FR" sz="1200" smtClean="0">
                <a:latin typeface="+mj-lt"/>
              </a:rPr>
              <a:t> H., </a:t>
            </a:r>
            <a:r>
              <a:rPr lang="fr-FR" sz="1200" err="1" smtClean="0">
                <a:latin typeface="+mj-lt"/>
              </a:rPr>
              <a:t>Pillonel</a:t>
            </a:r>
            <a:r>
              <a:rPr lang="fr-FR" sz="1200" smtClean="0">
                <a:latin typeface="+mj-lt"/>
              </a:rPr>
              <a:t> J., </a:t>
            </a:r>
            <a:r>
              <a:rPr lang="fr-FR" sz="1200" err="1" smtClean="0">
                <a:latin typeface="+mj-lt"/>
              </a:rPr>
              <a:t>Costagiola</a:t>
            </a:r>
            <a:r>
              <a:rPr lang="fr-FR" sz="1200" smtClean="0">
                <a:latin typeface="+mj-lt"/>
              </a:rPr>
              <a:t> D., </a:t>
            </a:r>
            <a:r>
              <a:rPr lang="fr-FR" sz="1200" err="1" smtClean="0">
                <a:latin typeface="+mj-lt"/>
              </a:rPr>
              <a:t>Supervie</a:t>
            </a:r>
            <a:r>
              <a:rPr lang="fr-FR" sz="1200" smtClean="0">
                <a:latin typeface="+mj-lt"/>
              </a:rPr>
              <a:t> V., </a:t>
            </a:r>
            <a:r>
              <a:rPr lang="fr-FR" sz="1200" dirty="0">
                <a:latin typeface="+mj-lt"/>
              </a:rPr>
              <a:t>PROJET ANRS </a:t>
            </a:r>
            <a:r>
              <a:rPr lang="fr-FR" sz="1200" dirty="0" smtClean="0">
                <a:latin typeface="+mj-lt"/>
              </a:rPr>
              <a:t>INDIC et HERMETIC </a:t>
            </a:r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21982</TotalTime>
  <Words>4399</Words>
  <Application>Microsoft Office PowerPoint</Application>
  <PresentationFormat>Affichage à l'écran (4:3)</PresentationFormat>
  <Paragraphs>1023</Paragraphs>
  <Slides>31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   Les indicateurs épidémiologiques territoriaux   Focus sur l’Ile de France </vt:lpstr>
      <vt:lpstr>Remerciements</vt:lpstr>
      <vt:lpstr>Présentation PowerPoint</vt:lpstr>
      <vt:lpstr>Présentation PowerPoint</vt:lpstr>
      <vt:lpstr>Présentation PowerPoint</vt:lpstr>
      <vt:lpstr>Présentation PowerPoint</vt:lpstr>
      <vt:lpstr>Cascade de la prise en charge*</vt:lpstr>
      <vt:lpstr>Cascade de la prise en charge*</vt:lpstr>
      <vt:lpstr>Présentation PowerPoint</vt:lpstr>
      <vt:lpstr>Présentation PowerPoint</vt:lpstr>
      <vt:lpstr>Temps médian en années entre les étapes de la prise en charge du VIH en France en 2013</vt:lpstr>
      <vt:lpstr>Temps médian en années entre les étapes de la prise en charge du VIH en France en 2013</vt:lpstr>
      <vt:lpstr>Nb personnes non diagnostiquées en 2014</vt:lpstr>
      <vt:lpstr>Nb personnes non diagnostiquées en 2014</vt:lpstr>
      <vt:lpstr>Présentation PowerPoint</vt:lpstr>
      <vt:lpstr>Présentation PowerPoint</vt:lpstr>
      <vt:lpstr>Présentation PowerPoint</vt:lpstr>
      <vt:lpstr>Conclusions (1)</vt:lpstr>
      <vt:lpstr>Présentation PowerPoint</vt:lpstr>
      <vt:lpstr>Nb et taux de personnes non diagnostiquées en IDF en 2014</vt:lpstr>
      <vt:lpstr>Nb et taux de personnes non diagnostiquées en IDF en 2014</vt:lpstr>
      <vt:lpstr>Nb et taux de personnes non diagnostiquées en IDF en 2014</vt:lpstr>
      <vt:lpstr>Nb et Taux pour 10000 personnes non diagnostiquées en 2014</vt:lpstr>
      <vt:lpstr>Nb de personnes non diagnostiquées pour 10000 en 2014</vt:lpstr>
      <vt:lpstr>Nb de personnes non diagnostiquées pour 10000 en 2014</vt:lpstr>
      <vt:lpstr>Nb de personnes non diagnostiquées pour 10000 en 2014</vt:lpstr>
      <vt:lpstr>Présentation PowerPoint</vt:lpstr>
      <vt:lpstr>Taux de personnes non diagnostiquées pour 10000 en 2014</vt:lpstr>
      <vt:lpstr>Conclusions (2) </vt:lpstr>
      <vt:lpstr>Taux standardisé des bénéficaires de l’ALD pour VIH (ALD 7) en 2013 pour 100000 personnes par canton ou ville en IDF*</vt:lpstr>
      <vt:lpstr>Conclusions (3)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région  Nouvelle Aquitaine</dc:title>
  <dc:creator>Lise Marty</dc:creator>
  <cp:lastModifiedBy>G-BCH-5136502</cp:lastModifiedBy>
  <cp:revision>360</cp:revision>
  <cp:lastPrinted>2017-11-22T15:12:33Z</cp:lastPrinted>
  <dcterms:created xsi:type="dcterms:W3CDTF">2017-05-18T14:30:52Z</dcterms:created>
  <dcterms:modified xsi:type="dcterms:W3CDTF">2017-11-23T19:14:10Z</dcterms:modified>
</cp:coreProperties>
</file>