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0" r:id="rId2"/>
    <p:sldId id="262" r:id="rId3"/>
    <p:sldId id="263" r:id="rId4"/>
    <p:sldId id="265" r:id="rId5"/>
    <p:sldId id="264" r:id="rId6"/>
    <p:sldId id="266" r:id="rId7"/>
    <p:sldId id="258" r:id="rId8"/>
    <p:sldId id="259" r:id="rId9"/>
    <p:sldId id="267" r:id="rId10"/>
    <p:sldId id="268" r:id="rId11"/>
    <p:sldId id="261" r:id="rId12"/>
    <p:sldId id="269" r:id="rId13"/>
    <p:sldId id="260" r:id="rId14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733" autoAdjust="0"/>
    <p:restoredTop sz="92895" autoAdjust="0"/>
  </p:normalViewPr>
  <p:slideViewPr>
    <p:cSldViewPr>
      <p:cViewPr>
        <p:scale>
          <a:sx n="81" d="100"/>
          <a:sy n="81" d="100"/>
        </p:scale>
        <p:origin x="-1062" y="-52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075EDB-2FA6-4AE7-AAF3-59DCE79C5A2A}" type="datetimeFigureOut">
              <a:rPr lang="fr-F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02/01/2018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ADFA68-7DC0-42AE-885B-4BF8C2B84BD8}" type="slidenum">
              <a:rPr lang="fr-F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59165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206125-7D33-4FCC-8327-9F3B33B538CC}" type="datetimeFigureOut">
              <a:rPr lang="fr-F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02/01/2018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2AB344-E920-4F09-AEA2-B7F56207FBBA}" type="slidenum">
              <a:rPr lang="fr-F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74485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189989-46EA-4361-992E-47771A22025A}" type="datetimeFigureOut">
              <a:rPr lang="fr-F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02/01/2018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E6445D-CCD2-4DA3-8B51-D8FD970924CB}" type="slidenum">
              <a:rPr lang="fr-F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25326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B62923-1CDC-4B8B-8669-D938D92A6F9A}" type="datetimeFigureOut">
              <a:rPr lang="fr-F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02/01/2018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DD5B82-E3B3-490D-BB9D-D6222C89433E}" type="slidenum">
              <a:rPr lang="fr-F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96948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B20FDD-8CA4-4AF4-A914-E8BA45798828}" type="datetimeFigureOut">
              <a:rPr lang="fr-F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02/01/2018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68EEE7-4BA1-4AB3-AA80-2FD6944590DD}" type="slidenum">
              <a:rPr lang="fr-F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0247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2A0F9B-E35B-4EFF-8045-585F9ADA8B35}" type="datetimeFigureOut">
              <a:rPr lang="fr-F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02/01/2018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007AD3-392E-494A-858C-8B81B722E73E}" type="slidenum">
              <a:rPr lang="fr-F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05940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A42286-D215-456B-AE9D-BC19CE71691A}" type="datetimeFigureOut">
              <a:rPr lang="fr-F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02/01/2018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BB663A-2EEE-44F1-9AFC-1F498AE9377A}" type="slidenum">
              <a:rPr lang="fr-F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05391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F2C37A-E275-4353-B988-0C678DBE87DE}" type="datetimeFigureOut">
              <a:rPr lang="fr-F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02/01/2018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41D01E-0D21-467E-9F8E-443988F89047}" type="slidenum">
              <a:rPr lang="fr-F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69351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85DCDD-1DA6-4B8D-BB4A-A2AEABF72AC4}" type="datetimeFigureOut">
              <a:rPr lang="fr-F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02/01/2018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7C680C-4D0B-4AD6-8BDF-7E9B4EBF3F37}" type="slidenum">
              <a:rPr lang="fr-F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86995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465DFA-F7DB-4F8B-BC3F-00F719C4751F}" type="datetimeFigureOut">
              <a:rPr lang="fr-F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02/01/2018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0052D8-3452-4A68-A834-7E328C46F53C}" type="slidenum">
              <a:rPr lang="fr-F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80101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7D5315-68EC-4145-8765-D5FBF54CC827}" type="datetimeFigureOut">
              <a:rPr lang="fr-F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02/01/2018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D5EEF8-3649-4F35-BEFC-DE4B47290EF5}" type="slidenum">
              <a:rPr lang="fr-F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50809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Modifiez le style du titre</a:t>
            </a:r>
          </a:p>
        </p:txBody>
      </p:sp>
      <p:sp>
        <p:nvSpPr>
          <p:cNvPr id="102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B2CEEA0-2BD2-4C5B-95E6-E2DE6529DB8C}" type="datetimeFigureOut">
              <a:rPr lang="fr-F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02/01/2018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FFE5257-8559-4325-9BA7-FD1E9F1AC93A}" type="slidenum">
              <a:rPr lang="fr-F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61555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39750" y="1989138"/>
            <a:ext cx="8158163" cy="2519362"/>
          </a:xfrm>
        </p:spPr>
        <p:txBody>
          <a:bodyPr lIns="91320" tIns="45663" rIns="91320" bIns="45663"/>
          <a:lstStyle/>
          <a:p>
            <a:pPr eaLnBrk="1" hangingPunct="1">
              <a:defRPr/>
            </a:pPr>
            <a:r>
              <a:rPr lang="fr-FR" sz="4000" b="1" dirty="0" smtClean="0"/>
              <a:t>Point </a:t>
            </a:r>
            <a:r>
              <a:rPr lang="fr-FR" sz="4000" b="1" dirty="0"/>
              <a:t>sur le redécoupage territorial des COREVIH franciliens et le renouvellement des </a:t>
            </a:r>
            <a:r>
              <a:rPr lang="fr-FR" sz="4000" b="1" dirty="0" smtClean="0"/>
              <a:t>COREVIH</a:t>
            </a:r>
            <a:r>
              <a:rPr lang="fr-FR" sz="4000" dirty="0"/>
              <a:t/>
            </a:r>
            <a:br>
              <a:rPr lang="fr-FR" sz="4000" dirty="0"/>
            </a:br>
            <a:endParaRPr lang="fr-FR" sz="4000" dirty="0" smtClean="0"/>
          </a:p>
        </p:txBody>
      </p:sp>
      <p:sp>
        <p:nvSpPr>
          <p:cNvPr id="17413" name="Rectangle 5"/>
          <p:cNvSpPr>
            <a:spLocks noChangeArrowheads="1"/>
          </p:cNvSpPr>
          <p:nvPr/>
        </p:nvSpPr>
        <p:spPr bwMode="auto">
          <a:xfrm>
            <a:off x="0" y="0"/>
            <a:ext cx="9144000" cy="360363"/>
          </a:xfrm>
          <a:prstGeom prst="rect">
            <a:avLst/>
          </a:prstGeom>
          <a:solidFill>
            <a:srgbClr val="80008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fr-FR">
              <a:ea typeface="ＭＳ Ｐゴシック" charset="0"/>
            </a:endParaRPr>
          </a:p>
        </p:txBody>
      </p:sp>
      <p:pic>
        <p:nvPicPr>
          <p:cNvPr id="17414" name="Picture 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708400" y="0"/>
            <a:ext cx="1514475" cy="542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17415" name="Rectangle 7"/>
          <p:cNvSpPr>
            <a:spLocks noChangeArrowheads="1"/>
          </p:cNvSpPr>
          <p:nvPr/>
        </p:nvSpPr>
        <p:spPr bwMode="auto">
          <a:xfrm>
            <a:off x="0" y="6497638"/>
            <a:ext cx="9144000" cy="360362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fr-FR"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5642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re 1"/>
          <p:cNvSpPr>
            <a:spLocks noGrp="1"/>
          </p:cNvSpPr>
          <p:nvPr>
            <p:ph type="ctrTitle"/>
          </p:nvPr>
        </p:nvSpPr>
        <p:spPr>
          <a:xfrm>
            <a:off x="685800" y="476250"/>
            <a:ext cx="7772400" cy="576486"/>
          </a:xfrm>
        </p:spPr>
        <p:txBody>
          <a:bodyPr/>
          <a:lstStyle/>
          <a:p>
            <a:pPr eaLnBrk="1" hangingPunct="1">
              <a:defRPr/>
            </a:pPr>
            <a:r>
              <a:rPr lang="fr-FR" sz="2800" b="1" dirty="0" smtClean="0"/>
              <a:t/>
            </a:r>
            <a:br>
              <a:rPr lang="fr-FR" sz="2800" b="1" dirty="0" smtClean="0"/>
            </a:br>
            <a:r>
              <a:rPr lang="fr-FR" sz="2800" b="1" dirty="0"/>
              <a:t/>
            </a:r>
            <a:br>
              <a:rPr lang="fr-FR" sz="2800" b="1" dirty="0"/>
            </a:br>
            <a:r>
              <a:rPr lang="fr-FR" sz="3600" b="1" dirty="0" smtClean="0"/>
              <a:t>Composition des COREVIH</a:t>
            </a:r>
            <a:r>
              <a:rPr lang="fr-FR" b="1" dirty="0"/>
              <a:t/>
            </a:r>
            <a:br>
              <a:rPr lang="fr-FR" b="1" dirty="0"/>
            </a:br>
            <a:endParaRPr lang="fr-FR" dirty="0" smtClean="0"/>
          </a:p>
        </p:txBody>
      </p:sp>
      <p:sp>
        <p:nvSpPr>
          <p:cNvPr id="2051" name="Sous-titre 2"/>
          <p:cNvSpPr>
            <a:spLocks noGrp="1"/>
          </p:cNvSpPr>
          <p:nvPr>
            <p:ph type="subTitle" idx="1"/>
          </p:nvPr>
        </p:nvSpPr>
        <p:spPr>
          <a:xfrm>
            <a:off x="0" y="1124744"/>
            <a:ext cx="9144000" cy="5184576"/>
          </a:xfrm>
        </p:spPr>
        <p:txBody>
          <a:bodyPr/>
          <a:lstStyle/>
          <a:p>
            <a:pPr lvl="0" algn="l" eaLnBrk="1" fontAlgn="auto" hangingPunct="1">
              <a:spcAft>
                <a:spcPts val="0"/>
              </a:spcAft>
              <a:defRPr/>
            </a:pPr>
            <a:r>
              <a:rPr lang="fr-FR" sz="2400" dirty="0" smtClean="0">
                <a:solidFill>
                  <a:srgbClr val="FF0000"/>
                </a:solidFill>
              </a:rPr>
              <a:t>IV. – Chaque comité établit son règlement intérieur qui précise notamment: </a:t>
            </a:r>
          </a:p>
          <a:p>
            <a:pPr lvl="0" algn="l" eaLnBrk="1" fontAlgn="auto" hangingPunct="1">
              <a:spcAft>
                <a:spcPts val="0"/>
              </a:spcAft>
              <a:defRPr/>
            </a:pPr>
            <a:r>
              <a:rPr lang="fr-FR" sz="2400" dirty="0" smtClean="0">
                <a:solidFill>
                  <a:srgbClr val="FF0000"/>
                </a:solidFill>
              </a:rPr>
              <a:t>1. Les modalités d’élection du bureau, du président et du vice-président; 2. Les missions du président et du vice-président; </a:t>
            </a:r>
          </a:p>
          <a:p>
            <a:pPr lvl="0" algn="l" eaLnBrk="1" fontAlgn="auto" hangingPunct="1">
              <a:spcAft>
                <a:spcPts val="0"/>
              </a:spcAft>
              <a:defRPr/>
            </a:pPr>
            <a:r>
              <a:rPr lang="fr-FR" sz="2400" dirty="0" smtClean="0">
                <a:solidFill>
                  <a:srgbClr val="FF0000"/>
                </a:solidFill>
              </a:rPr>
              <a:t>3. Les modalités de délibération des membres du bureau et des membres du comité; </a:t>
            </a:r>
          </a:p>
          <a:p>
            <a:pPr lvl="0" algn="l" eaLnBrk="1" fontAlgn="auto" hangingPunct="1">
              <a:spcAft>
                <a:spcPts val="0"/>
              </a:spcAft>
              <a:defRPr/>
            </a:pPr>
            <a:r>
              <a:rPr lang="fr-FR" sz="2400" dirty="0" smtClean="0">
                <a:solidFill>
                  <a:srgbClr val="FF0000"/>
                </a:solidFill>
              </a:rPr>
              <a:t>4. Les modalités d’organisation et de fonctionnement du comité.</a:t>
            </a:r>
          </a:p>
          <a:p>
            <a:pPr lvl="0" algn="l" eaLnBrk="1" fontAlgn="auto" hangingPunct="1">
              <a:spcAft>
                <a:spcPts val="0"/>
              </a:spcAft>
              <a:defRPr/>
            </a:pPr>
            <a:r>
              <a:rPr lang="fr-FR" sz="2400" dirty="0">
                <a:solidFill>
                  <a:srgbClr val="FF0000"/>
                </a:solidFill>
              </a:rPr>
              <a:t>A chaque membre titulaire du comité est associé un ou deux suppléants nommés dans les mêmes conditions.</a:t>
            </a:r>
            <a:endParaRPr lang="fr-FR" sz="2400" b="1" u="sng" dirty="0" smtClean="0">
              <a:solidFill>
                <a:srgbClr val="FF0000"/>
              </a:solidFill>
            </a:endParaRPr>
          </a:p>
          <a:p>
            <a:pPr lvl="0" algn="l" eaLnBrk="1" fontAlgn="auto" hangingPunct="1">
              <a:spcAft>
                <a:spcPts val="0"/>
              </a:spcAft>
              <a:defRPr/>
            </a:pPr>
            <a:r>
              <a:rPr lang="fr-FR" sz="2400" b="1" u="sng" dirty="0" smtClean="0">
                <a:solidFill>
                  <a:schemeClr val="tx1"/>
                </a:solidFill>
              </a:rPr>
              <a:t>Ces éléments étaient précisés par un arrêté ministériel dont l’économie est faite ici.</a:t>
            </a:r>
          </a:p>
          <a:p>
            <a:pPr lvl="0" algn="l" eaLnBrk="1" fontAlgn="auto" hangingPunct="1">
              <a:spcAft>
                <a:spcPts val="0"/>
              </a:spcAft>
              <a:defRPr/>
            </a:pPr>
            <a:endParaRPr lang="fr-FR" dirty="0" smtClean="0"/>
          </a:p>
          <a:p>
            <a:pPr lvl="0" algn="l" eaLnBrk="1" fontAlgn="auto" hangingPunct="1">
              <a:spcAft>
                <a:spcPts val="0"/>
              </a:spcAft>
              <a:defRPr/>
            </a:pPr>
            <a:endParaRPr lang="fr-FR" dirty="0" smtClean="0"/>
          </a:p>
          <a:p>
            <a:pPr lvl="0" algn="l" eaLnBrk="1" fontAlgn="auto" hangingPunct="1">
              <a:spcAft>
                <a:spcPts val="0"/>
              </a:spcAft>
              <a:defRPr/>
            </a:pPr>
            <a:endParaRPr lang="fr-FR" dirty="0" smtClean="0"/>
          </a:p>
          <a:p>
            <a:pPr algn="l" eaLnBrk="1" fontAlgn="auto" hangingPunct="1">
              <a:spcAft>
                <a:spcPts val="0"/>
              </a:spcAft>
              <a:defRPr/>
            </a:pPr>
            <a:endParaRPr lang="fr-FR" dirty="0" smtClean="0"/>
          </a:p>
          <a:p>
            <a:pPr lvl="0" algn="l" eaLnBrk="1" fontAlgn="auto" hangingPunct="1">
              <a:spcAft>
                <a:spcPts val="0"/>
              </a:spcAft>
              <a:defRPr/>
            </a:pPr>
            <a:endParaRPr lang="fr-FR" dirty="0" smtClean="0"/>
          </a:p>
          <a:p>
            <a:pPr algn="l" eaLnBrk="1" fontAlgn="auto" hangingPunct="1">
              <a:spcAft>
                <a:spcPts val="0"/>
              </a:spcAft>
              <a:defRPr/>
            </a:pPr>
            <a:endParaRPr lang="fr-FR" b="1" dirty="0" smtClean="0">
              <a:solidFill>
                <a:prstClr val="black"/>
              </a:solidFill>
              <a:ea typeface="Calibri"/>
              <a:cs typeface="Times New Roman"/>
            </a:endParaRPr>
          </a:p>
          <a:p>
            <a:pPr algn="l">
              <a:defRPr/>
            </a:pPr>
            <a:endParaRPr lang="fr-FR" sz="2800" b="1" dirty="0" smtClean="0">
              <a:solidFill>
                <a:prstClr val="black"/>
              </a:solidFill>
              <a:ea typeface="Calibri"/>
              <a:cs typeface="Times New Roman"/>
            </a:endParaRPr>
          </a:p>
          <a:p>
            <a:pPr lvl="0" algn="l">
              <a:spcAft>
                <a:spcPts val="0"/>
              </a:spcAft>
            </a:pPr>
            <a:endParaRPr lang="fr-FR" dirty="0" smtClean="0">
              <a:solidFill>
                <a:schemeClr val="tx1"/>
              </a:solidFill>
              <a:ea typeface="Calibri"/>
              <a:cs typeface="Times New Roman"/>
            </a:endParaRPr>
          </a:p>
          <a:p>
            <a:pPr algn="l" eaLnBrk="1" fontAlgn="auto" hangingPunct="1">
              <a:spcAft>
                <a:spcPts val="0"/>
              </a:spcAft>
              <a:defRPr/>
            </a:pPr>
            <a:endParaRPr lang="fr-FR" b="1" dirty="0" smtClean="0">
              <a:solidFill>
                <a:prstClr val="black"/>
              </a:solidFill>
              <a:ea typeface="Calibri"/>
              <a:cs typeface="Times New Roman"/>
            </a:endParaRPr>
          </a:p>
          <a:p>
            <a:pPr eaLnBrk="1" hangingPunct="1">
              <a:defRPr/>
            </a:pPr>
            <a:endParaRPr lang="fr-FR" dirty="0" smtClean="0"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0" y="0"/>
            <a:ext cx="9144000" cy="360363"/>
          </a:xfrm>
          <a:prstGeom prst="rect">
            <a:avLst/>
          </a:prstGeom>
          <a:solidFill>
            <a:srgbClr val="80008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fr-FR" altLang="fr-FR" kern="0">
              <a:solidFill>
                <a:sysClr val="windowText" lastClr="000000"/>
              </a:solidFill>
              <a:cs typeface="Arial" charset="0"/>
            </a:endParaRPr>
          </a:p>
        </p:txBody>
      </p:sp>
      <p:pic>
        <p:nvPicPr>
          <p:cNvPr id="4101" name="Picture 6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8400" y="0"/>
            <a:ext cx="1514475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0" y="6497638"/>
            <a:ext cx="9144000" cy="360362"/>
          </a:xfrm>
          <a:prstGeom prst="rect">
            <a:avLst/>
          </a:prstGeom>
          <a:solidFill>
            <a:srgbClr val="99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fr-FR" altLang="fr-FR" kern="0">
              <a:solidFill>
                <a:sysClr val="windowText" lastClr="0000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00550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re 1"/>
          <p:cNvSpPr>
            <a:spLocks noGrp="1"/>
          </p:cNvSpPr>
          <p:nvPr>
            <p:ph type="ctrTitle"/>
          </p:nvPr>
        </p:nvSpPr>
        <p:spPr>
          <a:xfrm>
            <a:off x="685800" y="476250"/>
            <a:ext cx="7772400" cy="576486"/>
          </a:xfrm>
        </p:spPr>
        <p:txBody>
          <a:bodyPr/>
          <a:lstStyle/>
          <a:p>
            <a:pPr eaLnBrk="1" hangingPunct="1">
              <a:defRPr/>
            </a:pPr>
            <a:r>
              <a:rPr lang="fr-FR" sz="2800" b="1" dirty="0" smtClean="0"/>
              <a:t/>
            </a:r>
            <a:br>
              <a:rPr lang="fr-FR" sz="2800" b="1" dirty="0" smtClean="0"/>
            </a:br>
            <a:r>
              <a:rPr lang="fr-FR" sz="3600" b="1" dirty="0" smtClean="0"/>
              <a:t>Composition des COREVIH</a:t>
            </a:r>
            <a:r>
              <a:rPr lang="fr-FR" sz="3600" b="1" dirty="0"/>
              <a:t/>
            </a:r>
            <a:br>
              <a:rPr lang="fr-FR" sz="3600" b="1" dirty="0"/>
            </a:br>
            <a:endParaRPr lang="fr-FR" sz="3600" dirty="0" smtClean="0"/>
          </a:p>
        </p:txBody>
      </p:sp>
      <p:sp>
        <p:nvSpPr>
          <p:cNvPr id="2051" name="Sous-titre 2"/>
          <p:cNvSpPr>
            <a:spLocks noGrp="1"/>
          </p:cNvSpPr>
          <p:nvPr>
            <p:ph type="subTitle" idx="1"/>
          </p:nvPr>
        </p:nvSpPr>
        <p:spPr>
          <a:xfrm>
            <a:off x="35496" y="1124744"/>
            <a:ext cx="9108504" cy="5184576"/>
          </a:xfrm>
        </p:spPr>
        <p:txBody>
          <a:bodyPr/>
          <a:lstStyle/>
          <a:p>
            <a:pPr lvl="0" algn="l" eaLnBrk="1" fontAlgn="auto" hangingPunct="1">
              <a:spcAft>
                <a:spcPts val="0"/>
              </a:spcAft>
              <a:defRPr/>
            </a:pPr>
            <a:r>
              <a:rPr lang="fr-FR" b="1" i="1" u="sng" dirty="0" smtClean="0">
                <a:solidFill>
                  <a:schemeClr val="tx1"/>
                </a:solidFill>
              </a:rPr>
              <a:t>Art</a:t>
            </a:r>
            <a:r>
              <a:rPr lang="fr-FR" b="1" i="1" u="sng" dirty="0">
                <a:solidFill>
                  <a:schemeClr val="tx1"/>
                </a:solidFill>
              </a:rPr>
              <a:t>. 2. </a:t>
            </a:r>
            <a:endParaRPr lang="fr-FR" b="1" i="1" u="sng" dirty="0" smtClean="0">
              <a:solidFill>
                <a:schemeClr val="tx1"/>
              </a:solidFill>
            </a:endParaRPr>
          </a:p>
          <a:p>
            <a:pPr lvl="0" algn="l" eaLnBrk="1" fontAlgn="auto" hangingPunct="1">
              <a:spcAft>
                <a:spcPts val="0"/>
              </a:spcAft>
              <a:defRPr/>
            </a:pPr>
            <a:r>
              <a:rPr lang="fr-FR" dirty="0" smtClean="0">
                <a:solidFill>
                  <a:schemeClr val="tx1"/>
                </a:solidFill>
              </a:rPr>
              <a:t> </a:t>
            </a:r>
            <a:r>
              <a:rPr lang="fr-FR" sz="2800" dirty="0">
                <a:solidFill>
                  <a:schemeClr val="tx1"/>
                </a:solidFill>
              </a:rPr>
              <a:t>I. – </a:t>
            </a:r>
            <a:r>
              <a:rPr lang="fr-FR" sz="2800" dirty="0">
                <a:solidFill>
                  <a:srgbClr val="FF0000"/>
                </a:solidFill>
              </a:rPr>
              <a:t>Les zones géographiques </a:t>
            </a:r>
            <a:r>
              <a:rPr lang="fr-FR" sz="2800" dirty="0">
                <a:solidFill>
                  <a:schemeClr val="tx1"/>
                </a:solidFill>
              </a:rPr>
              <a:t>prévues à l’article D. 3121-34 du présent décret sont définies au plus tard le 31 mai 2017, à l’exception de celles</a:t>
            </a:r>
            <a:r>
              <a:rPr lang="fr-FR" sz="2800" dirty="0">
                <a:solidFill>
                  <a:srgbClr val="FF0000"/>
                </a:solidFill>
              </a:rPr>
              <a:t> de la région Ile-de-France </a:t>
            </a:r>
            <a:r>
              <a:rPr lang="fr-FR" sz="2800" dirty="0">
                <a:solidFill>
                  <a:schemeClr val="tx1"/>
                </a:solidFill>
              </a:rPr>
              <a:t>qui</a:t>
            </a:r>
            <a:r>
              <a:rPr lang="fr-FR" sz="2800" dirty="0">
                <a:solidFill>
                  <a:srgbClr val="FF0000"/>
                </a:solidFill>
              </a:rPr>
              <a:t> sont définies au plus tard au 31 décembre 2017.</a:t>
            </a:r>
            <a:r>
              <a:rPr lang="fr-FR" sz="2800" dirty="0">
                <a:solidFill>
                  <a:schemeClr val="tx1"/>
                </a:solidFill>
              </a:rPr>
              <a:t> </a:t>
            </a:r>
            <a:endParaRPr lang="fr-FR" sz="2800" dirty="0" smtClean="0">
              <a:solidFill>
                <a:schemeClr val="tx1"/>
              </a:solidFill>
            </a:endParaRPr>
          </a:p>
          <a:p>
            <a:pPr lvl="0" algn="l" eaLnBrk="1" fontAlgn="auto" hangingPunct="1">
              <a:spcAft>
                <a:spcPts val="0"/>
              </a:spcAft>
              <a:defRPr/>
            </a:pPr>
            <a:r>
              <a:rPr lang="fr-FR" sz="2800" dirty="0" smtClean="0">
                <a:solidFill>
                  <a:schemeClr val="tx1"/>
                </a:solidFill>
              </a:rPr>
              <a:t>II</a:t>
            </a:r>
            <a:r>
              <a:rPr lang="fr-FR" sz="2800" dirty="0">
                <a:solidFill>
                  <a:schemeClr val="tx1"/>
                </a:solidFill>
              </a:rPr>
              <a:t>. – </a:t>
            </a:r>
            <a:r>
              <a:rPr lang="fr-FR" sz="2800" dirty="0">
                <a:solidFill>
                  <a:srgbClr val="FF0000"/>
                </a:solidFill>
              </a:rPr>
              <a:t>La désignation des membres du comité </a:t>
            </a:r>
            <a:r>
              <a:rPr lang="fr-FR" sz="2800" dirty="0">
                <a:solidFill>
                  <a:schemeClr val="tx1"/>
                </a:solidFill>
              </a:rPr>
              <a:t>est arrêtée au plus tard le 31 mai 2017, à l’exception de celles du ou des comités </a:t>
            </a:r>
            <a:r>
              <a:rPr lang="fr-FR" sz="2800" dirty="0">
                <a:solidFill>
                  <a:srgbClr val="FF0000"/>
                </a:solidFill>
              </a:rPr>
              <a:t>de la région Ile-de-France qui sont arrêtées au plus tard au 31 décembre 2017.</a:t>
            </a:r>
          </a:p>
          <a:p>
            <a:pPr lvl="0" algn="l" eaLnBrk="1" fontAlgn="auto" hangingPunct="1">
              <a:spcAft>
                <a:spcPts val="0"/>
              </a:spcAft>
              <a:defRPr/>
            </a:pPr>
            <a:endParaRPr lang="fr-FR" dirty="0" smtClean="0"/>
          </a:p>
          <a:p>
            <a:pPr lvl="0" algn="l" eaLnBrk="1" fontAlgn="auto" hangingPunct="1">
              <a:spcAft>
                <a:spcPts val="0"/>
              </a:spcAft>
              <a:defRPr/>
            </a:pPr>
            <a:endParaRPr lang="fr-FR" dirty="0" smtClean="0"/>
          </a:p>
          <a:p>
            <a:pPr lvl="0" algn="l" eaLnBrk="1" fontAlgn="auto" hangingPunct="1">
              <a:spcAft>
                <a:spcPts val="0"/>
              </a:spcAft>
              <a:defRPr/>
            </a:pPr>
            <a:endParaRPr lang="fr-FR" dirty="0" smtClean="0"/>
          </a:p>
          <a:p>
            <a:pPr algn="l" eaLnBrk="1" fontAlgn="auto" hangingPunct="1">
              <a:spcAft>
                <a:spcPts val="0"/>
              </a:spcAft>
              <a:defRPr/>
            </a:pPr>
            <a:endParaRPr lang="fr-FR" dirty="0" smtClean="0"/>
          </a:p>
          <a:p>
            <a:pPr lvl="0" algn="l" eaLnBrk="1" fontAlgn="auto" hangingPunct="1">
              <a:spcAft>
                <a:spcPts val="0"/>
              </a:spcAft>
              <a:defRPr/>
            </a:pPr>
            <a:endParaRPr lang="fr-FR" dirty="0" smtClean="0"/>
          </a:p>
          <a:p>
            <a:pPr algn="l" eaLnBrk="1" fontAlgn="auto" hangingPunct="1">
              <a:spcAft>
                <a:spcPts val="0"/>
              </a:spcAft>
              <a:defRPr/>
            </a:pPr>
            <a:endParaRPr lang="fr-FR" b="1" dirty="0" smtClean="0">
              <a:solidFill>
                <a:prstClr val="black"/>
              </a:solidFill>
              <a:ea typeface="Calibri"/>
              <a:cs typeface="Times New Roman"/>
            </a:endParaRPr>
          </a:p>
          <a:p>
            <a:pPr algn="l">
              <a:defRPr/>
            </a:pPr>
            <a:endParaRPr lang="fr-FR" sz="2800" b="1" dirty="0" smtClean="0">
              <a:solidFill>
                <a:prstClr val="black"/>
              </a:solidFill>
              <a:ea typeface="Calibri"/>
              <a:cs typeface="Times New Roman"/>
            </a:endParaRPr>
          </a:p>
          <a:p>
            <a:pPr lvl="0" algn="l">
              <a:spcAft>
                <a:spcPts val="0"/>
              </a:spcAft>
            </a:pPr>
            <a:endParaRPr lang="fr-FR" dirty="0" smtClean="0">
              <a:solidFill>
                <a:schemeClr val="tx1"/>
              </a:solidFill>
              <a:ea typeface="Calibri"/>
              <a:cs typeface="Times New Roman"/>
            </a:endParaRPr>
          </a:p>
          <a:p>
            <a:pPr algn="l" eaLnBrk="1" fontAlgn="auto" hangingPunct="1">
              <a:spcAft>
                <a:spcPts val="0"/>
              </a:spcAft>
              <a:defRPr/>
            </a:pPr>
            <a:endParaRPr lang="fr-FR" b="1" dirty="0" smtClean="0">
              <a:solidFill>
                <a:prstClr val="black"/>
              </a:solidFill>
              <a:ea typeface="Calibri"/>
              <a:cs typeface="Times New Roman"/>
            </a:endParaRPr>
          </a:p>
          <a:p>
            <a:pPr eaLnBrk="1" hangingPunct="1">
              <a:defRPr/>
            </a:pPr>
            <a:endParaRPr lang="fr-FR" dirty="0" smtClean="0"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0" y="0"/>
            <a:ext cx="9144000" cy="360363"/>
          </a:xfrm>
          <a:prstGeom prst="rect">
            <a:avLst/>
          </a:prstGeom>
          <a:solidFill>
            <a:srgbClr val="80008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fr-FR" altLang="fr-FR" kern="0">
              <a:solidFill>
                <a:sysClr val="windowText" lastClr="000000"/>
              </a:solidFill>
              <a:cs typeface="Arial" charset="0"/>
            </a:endParaRPr>
          </a:p>
        </p:txBody>
      </p:sp>
      <p:pic>
        <p:nvPicPr>
          <p:cNvPr id="4101" name="Picture 6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8400" y="0"/>
            <a:ext cx="1514475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0" y="6497638"/>
            <a:ext cx="9144000" cy="360362"/>
          </a:xfrm>
          <a:prstGeom prst="rect">
            <a:avLst/>
          </a:prstGeom>
          <a:solidFill>
            <a:srgbClr val="99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fr-FR" altLang="fr-FR" kern="0">
              <a:solidFill>
                <a:sysClr val="windowText" lastClr="0000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86572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re 1"/>
          <p:cNvSpPr>
            <a:spLocks noGrp="1"/>
          </p:cNvSpPr>
          <p:nvPr>
            <p:ph type="ctrTitle"/>
          </p:nvPr>
        </p:nvSpPr>
        <p:spPr>
          <a:xfrm>
            <a:off x="685800" y="476250"/>
            <a:ext cx="7772400" cy="576486"/>
          </a:xfrm>
        </p:spPr>
        <p:txBody>
          <a:bodyPr/>
          <a:lstStyle/>
          <a:p>
            <a:pPr eaLnBrk="1" hangingPunct="1">
              <a:defRPr/>
            </a:pPr>
            <a:r>
              <a:rPr lang="fr-FR" sz="2800" b="1" dirty="0" smtClean="0"/>
              <a:t/>
            </a:r>
            <a:br>
              <a:rPr lang="fr-FR" sz="2800" b="1" dirty="0" smtClean="0"/>
            </a:br>
            <a:r>
              <a:rPr lang="fr-FR" sz="2800" b="1" dirty="0"/>
              <a:t/>
            </a:r>
            <a:br>
              <a:rPr lang="fr-FR" sz="2800" b="1" dirty="0"/>
            </a:br>
            <a:r>
              <a:rPr lang="fr-FR" sz="2800" b="1" dirty="0"/>
              <a:t>C</a:t>
            </a:r>
            <a:r>
              <a:rPr lang="fr-FR" sz="2800" b="1" dirty="0" smtClean="0"/>
              <a:t>onclusion </a:t>
            </a:r>
            <a:r>
              <a:rPr lang="fr-FR" b="1" dirty="0"/>
              <a:t/>
            </a:r>
            <a:br>
              <a:rPr lang="fr-FR" b="1" dirty="0"/>
            </a:br>
            <a:endParaRPr lang="fr-FR" dirty="0" smtClean="0"/>
          </a:p>
        </p:txBody>
      </p:sp>
      <p:sp>
        <p:nvSpPr>
          <p:cNvPr id="2051" name="Sous-titre 2"/>
          <p:cNvSpPr>
            <a:spLocks noGrp="1"/>
          </p:cNvSpPr>
          <p:nvPr>
            <p:ph type="subTitle" idx="1"/>
          </p:nvPr>
        </p:nvSpPr>
        <p:spPr>
          <a:xfrm>
            <a:off x="35496" y="1124744"/>
            <a:ext cx="9108504" cy="5184576"/>
          </a:xfrm>
        </p:spPr>
        <p:txBody>
          <a:bodyPr/>
          <a:lstStyle/>
          <a:p>
            <a:pPr marL="514350" lvl="0" indent="-514350" algn="l" eaLnBrk="1" fontAlgn="auto" hangingPunct="1">
              <a:spcAft>
                <a:spcPts val="0"/>
              </a:spcAft>
              <a:buAutoNum type="arabicPeriod"/>
              <a:defRPr/>
            </a:pPr>
            <a:r>
              <a:rPr lang="fr-FR" sz="2800" dirty="0" smtClean="0">
                <a:solidFill>
                  <a:schemeClr val="tx1"/>
                </a:solidFill>
              </a:rPr>
              <a:t>Élargissement des missions des </a:t>
            </a:r>
            <a:r>
              <a:rPr lang="fr-FR" sz="2800" dirty="0" err="1" smtClean="0">
                <a:solidFill>
                  <a:schemeClr val="tx1"/>
                </a:solidFill>
              </a:rPr>
              <a:t>Corevih</a:t>
            </a:r>
            <a:r>
              <a:rPr lang="fr-FR" sz="2800" dirty="0" smtClean="0">
                <a:solidFill>
                  <a:schemeClr val="tx1"/>
                </a:solidFill>
              </a:rPr>
              <a:t> à la santé sexuelle dans sa globalité,</a:t>
            </a:r>
          </a:p>
          <a:p>
            <a:pPr marL="514350" lvl="0" indent="-514350" algn="l" eaLnBrk="1" fontAlgn="auto" hangingPunct="1">
              <a:spcAft>
                <a:spcPts val="0"/>
              </a:spcAft>
              <a:buAutoNum type="arabicPeriod"/>
              <a:defRPr/>
            </a:pPr>
            <a:r>
              <a:rPr lang="fr-FR" sz="2800" dirty="0" smtClean="0">
                <a:solidFill>
                  <a:schemeClr val="tx1"/>
                </a:solidFill>
              </a:rPr>
              <a:t>Un accent particulier est mis sur la prévention et la promotion de la santé,</a:t>
            </a:r>
          </a:p>
          <a:p>
            <a:pPr marL="514350" lvl="0" indent="-514350" algn="l" eaLnBrk="1" fontAlgn="auto" hangingPunct="1">
              <a:spcAft>
                <a:spcPts val="0"/>
              </a:spcAft>
              <a:buAutoNum type="arabicPeriod"/>
              <a:defRPr/>
            </a:pPr>
            <a:r>
              <a:rPr lang="fr-FR" sz="2800" dirty="0" smtClean="0">
                <a:solidFill>
                  <a:schemeClr val="tx1"/>
                </a:solidFill>
              </a:rPr>
              <a:t>Apparition de nouveaux acteurs dans les comités (missions locales de santé, CPF…)</a:t>
            </a:r>
          </a:p>
          <a:p>
            <a:pPr marL="514350" lvl="0" indent="-514350" algn="l" eaLnBrk="1" fontAlgn="auto" hangingPunct="1">
              <a:spcAft>
                <a:spcPts val="0"/>
              </a:spcAft>
              <a:buAutoNum type="arabicPeriod"/>
              <a:defRPr/>
            </a:pPr>
            <a:r>
              <a:rPr lang="fr-FR" sz="2800" dirty="0" smtClean="0">
                <a:solidFill>
                  <a:schemeClr val="tx1"/>
                </a:solidFill>
              </a:rPr>
              <a:t>Accroissement du rôle de l’ARS:</a:t>
            </a:r>
          </a:p>
          <a:p>
            <a:pPr lvl="0" algn="l" eaLnBrk="1" fontAlgn="auto" hangingPunct="1">
              <a:spcAft>
                <a:spcPts val="0"/>
              </a:spcAft>
              <a:defRPr/>
            </a:pPr>
            <a:r>
              <a:rPr lang="fr-FR" sz="2800" dirty="0" smtClean="0">
                <a:solidFill>
                  <a:schemeClr val="tx1"/>
                </a:solidFill>
              </a:rPr>
              <a:t>-Définition du périmètre/territoire de chaque </a:t>
            </a:r>
            <a:r>
              <a:rPr lang="fr-FR" sz="2800" dirty="0" err="1" smtClean="0">
                <a:solidFill>
                  <a:schemeClr val="tx1"/>
                </a:solidFill>
              </a:rPr>
              <a:t>Corevih</a:t>
            </a:r>
            <a:endParaRPr lang="fr-FR" sz="2800" dirty="0" smtClean="0">
              <a:solidFill>
                <a:schemeClr val="tx1"/>
              </a:solidFill>
            </a:endParaRPr>
          </a:p>
          <a:p>
            <a:pPr lvl="0" algn="l" eaLnBrk="1" fontAlgn="auto" hangingPunct="1">
              <a:spcAft>
                <a:spcPts val="0"/>
              </a:spcAft>
              <a:defRPr/>
            </a:pPr>
            <a:r>
              <a:rPr lang="fr-FR" sz="2800" dirty="0" smtClean="0">
                <a:solidFill>
                  <a:schemeClr val="tx1"/>
                </a:solidFill>
              </a:rPr>
              <a:t>-Détermine le lien entre les </a:t>
            </a:r>
            <a:r>
              <a:rPr lang="fr-FR" sz="2800" dirty="0" err="1" smtClean="0">
                <a:solidFill>
                  <a:schemeClr val="tx1"/>
                </a:solidFill>
              </a:rPr>
              <a:t>CeGIDD</a:t>
            </a:r>
            <a:r>
              <a:rPr lang="fr-FR" sz="2800" dirty="0" smtClean="0">
                <a:solidFill>
                  <a:schemeClr val="tx1"/>
                </a:solidFill>
              </a:rPr>
              <a:t> et les </a:t>
            </a:r>
            <a:r>
              <a:rPr lang="fr-FR" sz="2800" dirty="0" err="1" smtClean="0">
                <a:solidFill>
                  <a:schemeClr val="tx1"/>
                </a:solidFill>
              </a:rPr>
              <a:t>Corevihs</a:t>
            </a:r>
            <a:endParaRPr lang="fr-FR" sz="2800" dirty="0">
              <a:solidFill>
                <a:schemeClr val="tx1"/>
              </a:solidFill>
            </a:endParaRPr>
          </a:p>
          <a:p>
            <a:pPr lvl="0" algn="l" eaLnBrk="1" fontAlgn="auto" hangingPunct="1">
              <a:spcAft>
                <a:spcPts val="0"/>
              </a:spcAft>
              <a:defRPr/>
            </a:pPr>
            <a:r>
              <a:rPr lang="fr-FR" sz="2800" dirty="0" smtClean="0">
                <a:solidFill>
                  <a:schemeClr val="tx1"/>
                </a:solidFill>
              </a:rPr>
              <a:t>5. Pour l’IDF, réduction des membres par </a:t>
            </a:r>
            <a:r>
              <a:rPr lang="fr-FR" sz="2800" dirty="0" err="1" smtClean="0">
                <a:solidFill>
                  <a:schemeClr val="tx1"/>
                </a:solidFill>
              </a:rPr>
              <a:t>Corevih</a:t>
            </a:r>
            <a:r>
              <a:rPr lang="fr-FR" sz="2800" dirty="0" smtClean="0">
                <a:solidFill>
                  <a:schemeClr val="tx1"/>
                </a:solidFill>
              </a:rPr>
              <a:t>(60 Vs 90)</a:t>
            </a:r>
          </a:p>
          <a:p>
            <a:pPr lvl="0" algn="l" eaLnBrk="1" fontAlgn="auto" hangingPunct="1">
              <a:spcAft>
                <a:spcPts val="0"/>
              </a:spcAft>
              <a:defRPr/>
            </a:pPr>
            <a:endParaRPr lang="fr-FR" dirty="0" smtClean="0">
              <a:solidFill>
                <a:schemeClr val="tx1"/>
              </a:solidFill>
            </a:endParaRPr>
          </a:p>
          <a:p>
            <a:pPr lvl="0" algn="l" eaLnBrk="1" fontAlgn="auto" hangingPunct="1">
              <a:spcAft>
                <a:spcPts val="0"/>
              </a:spcAft>
              <a:defRPr/>
            </a:pPr>
            <a:endParaRPr lang="fr-FR" dirty="0">
              <a:solidFill>
                <a:schemeClr val="tx1"/>
              </a:solidFill>
            </a:endParaRPr>
          </a:p>
          <a:p>
            <a:pPr lvl="0" algn="l" eaLnBrk="1" fontAlgn="auto" hangingPunct="1">
              <a:spcAft>
                <a:spcPts val="0"/>
              </a:spcAft>
              <a:defRPr/>
            </a:pPr>
            <a:endParaRPr lang="fr-FR" dirty="0" smtClean="0"/>
          </a:p>
          <a:p>
            <a:pPr lvl="0" algn="l" eaLnBrk="1" fontAlgn="auto" hangingPunct="1">
              <a:spcAft>
                <a:spcPts val="0"/>
              </a:spcAft>
              <a:defRPr/>
            </a:pPr>
            <a:endParaRPr lang="fr-FR" dirty="0" smtClean="0"/>
          </a:p>
          <a:p>
            <a:pPr lvl="0" algn="l" eaLnBrk="1" fontAlgn="auto" hangingPunct="1">
              <a:spcAft>
                <a:spcPts val="0"/>
              </a:spcAft>
              <a:defRPr/>
            </a:pPr>
            <a:endParaRPr lang="fr-FR" dirty="0" smtClean="0"/>
          </a:p>
          <a:p>
            <a:pPr algn="l" eaLnBrk="1" fontAlgn="auto" hangingPunct="1">
              <a:spcAft>
                <a:spcPts val="0"/>
              </a:spcAft>
              <a:defRPr/>
            </a:pPr>
            <a:endParaRPr lang="fr-FR" dirty="0" smtClean="0"/>
          </a:p>
          <a:p>
            <a:pPr lvl="0" algn="l" eaLnBrk="1" fontAlgn="auto" hangingPunct="1">
              <a:spcAft>
                <a:spcPts val="0"/>
              </a:spcAft>
              <a:defRPr/>
            </a:pPr>
            <a:endParaRPr lang="fr-FR" dirty="0" smtClean="0"/>
          </a:p>
          <a:p>
            <a:pPr algn="l" eaLnBrk="1" fontAlgn="auto" hangingPunct="1">
              <a:spcAft>
                <a:spcPts val="0"/>
              </a:spcAft>
              <a:defRPr/>
            </a:pPr>
            <a:endParaRPr lang="fr-FR" b="1" dirty="0" smtClean="0">
              <a:solidFill>
                <a:prstClr val="black"/>
              </a:solidFill>
              <a:ea typeface="Calibri"/>
              <a:cs typeface="Times New Roman"/>
            </a:endParaRPr>
          </a:p>
          <a:p>
            <a:pPr algn="l">
              <a:defRPr/>
            </a:pPr>
            <a:endParaRPr lang="fr-FR" sz="2800" b="1" dirty="0" smtClean="0">
              <a:solidFill>
                <a:prstClr val="black"/>
              </a:solidFill>
              <a:ea typeface="Calibri"/>
              <a:cs typeface="Times New Roman"/>
            </a:endParaRPr>
          </a:p>
          <a:p>
            <a:pPr lvl="0" algn="l">
              <a:spcAft>
                <a:spcPts val="0"/>
              </a:spcAft>
            </a:pPr>
            <a:endParaRPr lang="fr-FR" dirty="0" smtClean="0">
              <a:solidFill>
                <a:schemeClr val="tx1"/>
              </a:solidFill>
              <a:ea typeface="Calibri"/>
              <a:cs typeface="Times New Roman"/>
            </a:endParaRPr>
          </a:p>
          <a:p>
            <a:pPr algn="l" eaLnBrk="1" fontAlgn="auto" hangingPunct="1">
              <a:spcAft>
                <a:spcPts val="0"/>
              </a:spcAft>
              <a:defRPr/>
            </a:pPr>
            <a:endParaRPr lang="fr-FR" b="1" dirty="0" smtClean="0">
              <a:solidFill>
                <a:prstClr val="black"/>
              </a:solidFill>
              <a:ea typeface="Calibri"/>
              <a:cs typeface="Times New Roman"/>
            </a:endParaRPr>
          </a:p>
          <a:p>
            <a:pPr eaLnBrk="1" hangingPunct="1">
              <a:defRPr/>
            </a:pPr>
            <a:endParaRPr lang="fr-FR" dirty="0" smtClean="0"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0" y="0"/>
            <a:ext cx="9144000" cy="360363"/>
          </a:xfrm>
          <a:prstGeom prst="rect">
            <a:avLst/>
          </a:prstGeom>
          <a:solidFill>
            <a:srgbClr val="80008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fr-FR" altLang="fr-FR" kern="0">
              <a:solidFill>
                <a:sysClr val="windowText" lastClr="000000"/>
              </a:solidFill>
              <a:cs typeface="Arial" charset="0"/>
            </a:endParaRPr>
          </a:p>
        </p:txBody>
      </p:sp>
      <p:pic>
        <p:nvPicPr>
          <p:cNvPr id="4101" name="Picture 6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8400" y="0"/>
            <a:ext cx="1514475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0" y="6497638"/>
            <a:ext cx="9144000" cy="360362"/>
          </a:xfrm>
          <a:prstGeom prst="rect">
            <a:avLst/>
          </a:prstGeom>
          <a:solidFill>
            <a:srgbClr val="99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fr-FR" altLang="fr-FR" kern="0">
              <a:solidFill>
                <a:sysClr val="windowText" lastClr="0000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90912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re 1"/>
          <p:cNvSpPr>
            <a:spLocks noGrp="1"/>
          </p:cNvSpPr>
          <p:nvPr>
            <p:ph type="ctrTitle"/>
          </p:nvPr>
        </p:nvSpPr>
        <p:spPr>
          <a:xfrm>
            <a:off x="685800" y="476250"/>
            <a:ext cx="7772400" cy="648494"/>
          </a:xfrm>
        </p:spPr>
        <p:txBody>
          <a:bodyPr/>
          <a:lstStyle/>
          <a:p>
            <a:pPr eaLnBrk="1" hangingPunct="1">
              <a:defRPr/>
            </a:pPr>
            <a:r>
              <a:rPr lang="fr-FR" sz="2800" b="1" dirty="0" smtClean="0"/>
              <a:t/>
            </a:r>
            <a:br>
              <a:rPr lang="fr-FR" sz="2800" b="1" dirty="0" smtClean="0"/>
            </a:br>
            <a:r>
              <a:rPr lang="fr-FR" sz="2800" b="1" dirty="0" smtClean="0"/>
              <a:t/>
            </a:r>
            <a:br>
              <a:rPr lang="fr-FR" sz="2800" b="1" dirty="0" smtClean="0"/>
            </a:br>
            <a:r>
              <a:rPr lang="fr-FR" sz="2800" b="1" dirty="0"/>
              <a:t>T</a:t>
            </a:r>
            <a:r>
              <a:rPr lang="fr-FR" sz="2800" b="1" dirty="0" smtClean="0"/>
              <a:t>erritorial </a:t>
            </a:r>
            <a:r>
              <a:rPr lang="fr-FR" sz="2800" b="1" dirty="0"/>
              <a:t>des COREVIH franciliens et le renouvellement des COREVIH </a:t>
            </a:r>
            <a:br>
              <a:rPr lang="fr-FR" sz="2800" b="1" dirty="0"/>
            </a:br>
            <a:endParaRPr lang="fr-FR" dirty="0" smtClean="0"/>
          </a:p>
        </p:txBody>
      </p:sp>
      <p:sp>
        <p:nvSpPr>
          <p:cNvPr id="2051" name="Sous-titre 2"/>
          <p:cNvSpPr>
            <a:spLocks noGrp="1"/>
          </p:cNvSpPr>
          <p:nvPr>
            <p:ph type="subTitle" idx="1"/>
          </p:nvPr>
        </p:nvSpPr>
        <p:spPr>
          <a:xfrm>
            <a:off x="35496" y="1124744"/>
            <a:ext cx="9108504" cy="5184576"/>
          </a:xfrm>
        </p:spPr>
        <p:txBody>
          <a:bodyPr/>
          <a:lstStyle/>
          <a:p>
            <a:pPr lvl="0" algn="l" eaLnBrk="1" fontAlgn="auto" hangingPunct="1">
              <a:spcAft>
                <a:spcPts val="0"/>
              </a:spcAft>
              <a:defRPr/>
            </a:pPr>
            <a:endParaRPr lang="fr-FR" dirty="0" smtClean="0"/>
          </a:p>
          <a:p>
            <a:pPr lvl="0" algn="l" eaLnBrk="1" fontAlgn="auto" hangingPunct="1">
              <a:spcAft>
                <a:spcPts val="0"/>
              </a:spcAft>
              <a:defRPr/>
            </a:pPr>
            <a:endParaRPr lang="fr-FR" dirty="0" smtClean="0"/>
          </a:p>
          <a:p>
            <a:pPr lvl="0" algn="l" eaLnBrk="1" fontAlgn="auto" hangingPunct="1">
              <a:spcAft>
                <a:spcPts val="0"/>
              </a:spcAft>
              <a:defRPr/>
            </a:pPr>
            <a:endParaRPr lang="fr-FR" dirty="0" smtClean="0"/>
          </a:p>
          <a:p>
            <a:pPr algn="l" eaLnBrk="1" fontAlgn="auto" hangingPunct="1">
              <a:spcAft>
                <a:spcPts val="0"/>
              </a:spcAft>
              <a:defRPr/>
            </a:pPr>
            <a:endParaRPr lang="fr-FR" dirty="0" smtClean="0"/>
          </a:p>
          <a:p>
            <a:pPr lvl="0" algn="l" eaLnBrk="1" fontAlgn="auto" hangingPunct="1">
              <a:spcAft>
                <a:spcPts val="0"/>
              </a:spcAft>
              <a:defRPr/>
            </a:pPr>
            <a:endParaRPr lang="fr-FR" dirty="0" smtClean="0"/>
          </a:p>
          <a:p>
            <a:pPr algn="l" eaLnBrk="1" fontAlgn="auto" hangingPunct="1">
              <a:spcAft>
                <a:spcPts val="0"/>
              </a:spcAft>
              <a:defRPr/>
            </a:pPr>
            <a:endParaRPr lang="fr-FR" b="1" dirty="0" smtClean="0">
              <a:solidFill>
                <a:prstClr val="black"/>
              </a:solidFill>
              <a:ea typeface="Calibri"/>
              <a:cs typeface="Times New Roman"/>
            </a:endParaRPr>
          </a:p>
          <a:p>
            <a:pPr algn="l">
              <a:defRPr/>
            </a:pPr>
            <a:endParaRPr lang="fr-FR" sz="2800" b="1" dirty="0" smtClean="0">
              <a:solidFill>
                <a:prstClr val="black"/>
              </a:solidFill>
              <a:ea typeface="Calibri"/>
              <a:cs typeface="Times New Roman"/>
            </a:endParaRPr>
          </a:p>
          <a:p>
            <a:pPr lvl="0" algn="l">
              <a:spcAft>
                <a:spcPts val="0"/>
              </a:spcAft>
            </a:pPr>
            <a:endParaRPr lang="fr-FR" dirty="0" smtClean="0">
              <a:solidFill>
                <a:schemeClr val="tx1"/>
              </a:solidFill>
              <a:ea typeface="Calibri"/>
              <a:cs typeface="Times New Roman"/>
            </a:endParaRPr>
          </a:p>
          <a:p>
            <a:pPr algn="l" eaLnBrk="1" fontAlgn="auto" hangingPunct="1">
              <a:spcAft>
                <a:spcPts val="0"/>
              </a:spcAft>
              <a:defRPr/>
            </a:pPr>
            <a:endParaRPr lang="fr-FR" b="1" dirty="0" smtClean="0">
              <a:solidFill>
                <a:prstClr val="black"/>
              </a:solidFill>
              <a:ea typeface="Calibri"/>
              <a:cs typeface="Times New Roman"/>
            </a:endParaRPr>
          </a:p>
          <a:p>
            <a:pPr eaLnBrk="1" hangingPunct="1">
              <a:defRPr/>
            </a:pPr>
            <a:endParaRPr lang="fr-FR" dirty="0" smtClean="0"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0" y="0"/>
            <a:ext cx="9144000" cy="360363"/>
          </a:xfrm>
          <a:prstGeom prst="rect">
            <a:avLst/>
          </a:prstGeom>
          <a:solidFill>
            <a:srgbClr val="80008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fr-FR" altLang="fr-FR" kern="0">
              <a:solidFill>
                <a:sysClr val="windowText" lastClr="000000"/>
              </a:solidFill>
              <a:cs typeface="Arial" charset="0"/>
            </a:endParaRPr>
          </a:p>
        </p:txBody>
      </p:sp>
      <p:pic>
        <p:nvPicPr>
          <p:cNvPr id="4101" name="Picture 6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8400" y="0"/>
            <a:ext cx="1514475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0" y="6497638"/>
            <a:ext cx="9144000" cy="360362"/>
          </a:xfrm>
          <a:prstGeom prst="rect">
            <a:avLst/>
          </a:prstGeom>
          <a:solidFill>
            <a:srgbClr val="99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fr-FR" altLang="fr-FR" kern="0">
              <a:solidFill>
                <a:sysClr val="windowText" lastClr="0000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97628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re 1"/>
          <p:cNvSpPr>
            <a:spLocks noGrp="1"/>
          </p:cNvSpPr>
          <p:nvPr>
            <p:ph type="ctrTitle"/>
          </p:nvPr>
        </p:nvSpPr>
        <p:spPr>
          <a:xfrm>
            <a:off x="685800" y="476250"/>
            <a:ext cx="7772400" cy="792510"/>
          </a:xfrm>
        </p:spPr>
        <p:txBody>
          <a:bodyPr/>
          <a:lstStyle/>
          <a:p>
            <a:pPr eaLnBrk="1" hangingPunct="1">
              <a:defRPr/>
            </a:pPr>
            <a:r>
              <a:rPr lang="fr-FR" altLang="fr-FR" sz="2800" b="1" kern="0" dirty="0">
                <a:solidFill>
                  <a:srgbClr val="1C1C1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mbria" pitchFamily="18" charset="0"/>
              </a:rPr>
              <a:t>Décret no 2017-682 du 28 avril 2017 (Vs Décret no 2005-1421 du 15 novembre </a:t>
            </a:r>
            <a:r>
              <a:rPr lang="fr-FR" altLang="fr-FR" sz="2800" b="1" kern="0" dirty="0" smtClean="0">
                <a:solidFill>
                  <a:srgbClr val="1C1C1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mbria" pitchFamily="18" charset="0"/>
              </a:rPr>
              <a:t>2005)</a:t>
            </a:r>
            <a:endParaRPr lang="fr-FR" dirty="0" smtClean="0"/>
          </a:p>
        </p:txBody>
      </p:sp>
      <p:sp>
        <p:nvSpPr>
          <p:cNvPr id="2051" name="Sous-titre 2"/>
          <p:cNvSpPr>
            <a:spLocks noGrp="1"/>
          </p:cNvSpPr>
          <p:nvPr>
            <p:ph type="subTitle" idx="1"/>
          </p:nvPr>
        </p:nvSpPr>
        <p:spPr>
          <a:xfrm>
            <a:off x="0" y="1484784"/>
            <a:ext cx="9144000" cy="4824536"/>
          </a:xfrm>
        </p:spPr>
        <p:txBody>
          <a:bodyPr/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fr-FR" sz="2800" b="1" i="1" dirty="0" smtClean="0">
                <a:solidFill>
                  <a:schemeClr val="tx1"/>
                </a:solidFill>
              </a:rPr>
              <a:t>« </a:t>
            </a:r>
            <a:r>
              <a:rPr lang="fr-FR" sz="2800" b="1" i="1" dirty="0">
                <a:solidFill>
                  <a:schemeClr val="tx1"/>
                </a:solidFill>
              </a:rPr>
              <a:t>Coordination de la lutte contre </a:t>
            </a:r>
            <a:r>
              <a:rPr lang="fr-FR" sz="2800" b="1" i="1" dirty="0" smtClean="0">
                <a:solidFill>
                  <a:schemeClr val="tx1"/>
                </a:solidFill>
              </a:rPr>
              <a:t>l’infection</a:t>
            </a:r>
            <a:r>
              <a:rPr lang="fr-FR" sz="2800" dirty="0">
                <a:solidFill>
                  <a:schemeClr val="tx1"/>
                </a:solidFill>
              </a:rPr>
              <a:t> </a:t>
            </a:r>
            <a:r>
              <a:rPr lang="fr-FR" sz="2800" dirty="0" smtClean="0">
                <a:solidFill>
                  <a:srgbClr val="FF0000"/>
                </a:solidFill>
              </a:rPr>
              <a:t>sexuellement </a:t>
            </a:r>
            <a:r>
              <a:rPr lang="fr-FR" sz="2800" dirty="0">
                <a:solidFill>
                  <a:srgbClr val="FF0000"/>
                </a:solidFill>
              </a:rPr>
              <a:t>transmissibles et</a:t>
            </a:r>
            <a:r>
              <a:rPr lang="fr-FR" sz="2800" dirty="0"/>
              <a:t> </a:t>
            </a:r>
            <a:r>
              <a:rPr lang="fr-FR" sz="2800" dirty="0">
                <a:solidFill>
                  <a:schemeClr val="tx1"/>
                </a:solidFill>
              </a:rPr>
              <a:t>le virus de l’immunodéficience </a:t>
            </a:r>
            <a:r>
              <a:rPr lang="fr-FR" sz="2800" dirty="0" smtClean="0">
                <a:solidFill>
                  <a:schemeClr val="tx1"/>
                </a:solidFill>
              </a:rPr>
              <a:t>humaine</a:t>
            </a:r>
            <a:r>
              <a:rPr lang="fr-FR" sz="2800" b="1" i="1" dirty="0" smtClean="0">
                <a:solidFill>
                  <a:schemeClr val="tx1"/>
                </a:solidFill>
              </a:rPr>
              <a:t>»</a:t>
            </a:r>
            <a:endParaRPr lang="fr-FR" sz="2800" b="1" i="1" dirty="0">
              <a:solidFill>
                <a:schemeClr val="tx1"/>
              </a:solidFill>
            </a:endParaRPr>
          </a:p>
          <a:p>
            <a:pPr algn="l"/>
            <a:r>
              <a:rPr lang="fr-FR" sz="2800" dirty="0">
                <a:solidFill>
                  <a:schemeClr val="tx1"/>
                </a:solidFill>
              </a:rPr>
              <a:t>« </a:t>
            </a:r>
            <a:r>
              <a:rPr lang="fr-FR" sz="2800" i="1" dirty="0">
                <a:solidFill>
                  <a:schemeClr val="tx1"/>
                </a:solidFill>
              </a:rPr>
              <a:t>Art. D. 3121-34. </a:t>
            </a:r>
            <a:r>
              <a:rPr lang="fr-FR" sz="2800" dirty="0">
                <a:solidFill>
                  <a:schemeClr val="tx1"/>
                </a:solidFill>
              </a:rPr>
              <a:t>− Un comité de coordination de la lutte </a:t>
            </a:r>
            <a:r>
              <a:rPr lang="fr-FR" sz="2800" dirty="0" smtClean="0">
                <a:solidFill>
                  <a:schemeClr val="tx1"/>
                </a:solidFill>
              </a:rPr>
              <a:t>contre l’infection</a:t>
            </a:r>
            <a:r>
              <a:rPr lang="fr-FR" sz="2800" dirty="0" smtClean="0"/>
              <a:t> </a:t>
            </a:r>
            <a:r>
              <a:rPr lang="fr-FR" sz="2800" dirty="0">
                <a:solidFill>
                  <a:srgbClr val="FF0000"/>
                </a:solidFill>
              </a:rPr>
              <a:t>sexuellement transmissibles </a:t>
            </a:r>
            <a:r>
              <a:rPr lang="fr-FR" sz="2800" dirty="0" smtClean="0">
                <a:solidFill>
                  <a:srgbClr val="FF0000"/>
                </a:solidFill>
              </a:rPr>
              <a:t>et</a:t>
            </a:r>
            <a:r>
              <a:rPr lang="fr-FR" sz="2800" dirty="0" smtClean="0"/>
              <a:t> </a:t>
            </a:r>
            <a:r>
              <a:rPr lang="fr-FR" sz="2800" dirty="0">
                <a:solidFill>
                  <a:schemeClr val="tx1"/>
                </a:solidFill>
              </a:rPr>
              <a:t>le virus </a:t>
            </a:r>
            <a:r>
              <a:rPr lang="fr-FR" sz="2800" dirty="0" smtClean="0">
                <a:solidFill>
                  <a:schemeClr val="tx1"/>
                </a:solidFill>
              </a:rPr>
              <a:t>de l’immunodéficience </a:t>
            </a:r>
            <a:r>
              <a:rPr lang="fr-FR" sz="2800" dirty="0">
                <a:solidFill>
                  <a:schemeClr val="tx1"/>
                </a:solidFill>
              </a:rPr>
              <a:t>humaine est créé dans chaque zone géographique, infrarégionale, régionale </a:t>
            </a:r>
            <a:r>
              <a:rPr lang="fr-FR" sz="2800" dirty="0" smtClean="0">
                <a:solidFill>
                  <a:srgbClr val="FF0000"/>
                </a:solidFill>
              </a:rPr>
              <a:t>ou Interrégionale (biffé)</a:t>
            </a:r>
            <a:r>
              <a:rPr lang="fr-FR" sz="2800" dirty="0" smtClean="0">
                <a:solidFill>
                  <a:schemeClr val="tx1"/>
                </a:solidFill>
              </a:rPr>
              <a:t>, </a:t>
            </a:r>
            <a:r>
              <a:rPr lang="fr-FR" sz="2800" dirty="0">
                <a:solidFill>
                  <a:schemeClr val="tx1"/>
                </a:solidFill>
              </a:rPr>
              <a:t>définie par un arrêté </a:t>
            </a:r>
            <a:r>
              <a:rPr lang="fr-FR" sz="2800" dirty="0">
                <a:solidFill>
                  <a:srgbClr val="FF0000"/>
                </a:solidFill>
              </a:rPr>
              <a:t>du </a:t>
            </a:r>
            <a:r>
              <a:rPr lang="fr-FR" sz="2800" dirty="0" smtClean="0">
                <a:solidFill>
                  <a:srgbClr val="FF0000"/>
                </a:solidFill>
              </a:rPr>
              <a:t>directeur </a:t>
            </a:r>
            <a:r>
              <a:rPr lang="fr-FR" sz="2800" dirty="0">
                <a:solidFill>
                  <a:srgbClr val="FF0000"/>
                </a:solidFill>
              </a:rPr>
              <a:t>général de l’agence régionale de santé</a:t>
            </a:r>
            <a:r>
              <a:rPr lang="fr-FR" sz="2800" dirty="0" smtClean="0">
                <a:solidFill>
                  <a:srgbClr val="FF0000"/>
                </a:solidFill>
              </a:rPr>
              <a:t>.</a:t>
            </a:r>
          </a:p>
          <a:p>
            <a:pPr lvl="0" algn="l" eaLnBrk="1" fontAlgn="auto" hangingPunct="1">
              <a:spcAft>
                <a:spcPts val="0"/>
              </a:spcAft>
              <a:defRPr/>
            </a:pPr>
            <a:endParaRPr lang="fr-FR" dirty="0" smtClean="0"/>
          </a:p>
          <a:p>
            <a:pPr lvl="0" algn="l" eaLnBrk="1" fontAlgn="auto" hangingPunct="1">
              <a:spcAft>
                <a:spcPts val="0"/>
              </a:spcAft>
              <a:defRPr/>
            </a:pPr>
            <a:endParaRPr lang="fr-FR" dirty="0" smtClean="0"/>
          </a:p>
          <a:p>
            <a:pPr lvl="0" algn="l" eaLnBrk="1" fontAlgn="auto" hangingPunct="1">
              <a:spcAft>
                <a:spcPts val="0"/>
              </a:spcAft>
              <a:defRPr/>
            </a:pPr>
            <a:endParaRPr lang="fr-FR" dirty="0" smtClean="0"/>
          </a:p>
          <a:p>
            <a:pPr lvl="0" algn="l" eaLnBrk="1" fontAlgn="auto" hangingPunct="1">
              <a:spcAft>
                <a:spcPts val="0"/>
              </a:spcAft>
              <a:defRPr/>
            </a:pPr>
            <a:endParaRPr lang="fr-FR" dirty="0" smtClean="0"/>
          </a:p>
          <a:p>
            <a:pPr algn="l" eaLnBrk="1" fontAlgn="auto" hangingPunct="1">
              <a:spcAft>
                <a:spcPts val="0"/>
              </a:spcAft>
              <a:defRPr/>
            </a:pPr>
            <a:endParaRPr lang="fr-FR" dirty="0" smtClean="0"/>
          </a:p>
          <a:p>
            <a:pPr lvl="0" algn="l" eaLnBrk="1" fontAlgn="auto" hangingPunct="1">
              <a:spcAft>
                <a:spcPts val="0"/>
              </a:spcAft>
              <a:defRPr/>
            </a:pPr>
            <a:endParaRPr lang="fr-FR" dirty="0" smtClean="0"/>
          </a:p>
          <a:p>
            <a:pPr algn="l" eaLnBrk="1" fontAlgn="auto" hangingPunct="1">
              <a:spcAft>
                <a:spcPts val="0"/>
              </a:spcAft>
              <a:defRPr/>
            </a:pPr>
            <a:endParaRPr lang="fr-FR" b="1" dirty="0" smtClean="0">
              <a:solidFill>
                <a:prstClr val="black"/>
              </a:solidFill>
              <a:ea typeface="Calibri"/>
              <a:cs typeface="Times New Roman"/>
            </a:endParaRPr>
          </a:p>
          <a:p>
            <a:pPr algn="l">
              <a:defRPr/>
            </a:pPr>
            <a:endParaRPr lang="fr-FR" sz="2800" b="1" dirty="0" smtClean="0">
              <a:solidFill>
                <a:prstClr val="black"/>
              </a:solidFill>
              <a:ea typeface="Calibri"/>
              <a:cs typeface="Times New Roman"/>
            </a:endParaRPr>
          </a:p>
          <a:p>
            <a:pPr lvl="0" algn="l">
              <a:spcAft>
                <a:spcPts val="0"/>
              </a:spcAft>
            </a:pPr>
            <a:endParaRPr lang="fr-FR" dirty="0" smtClean="0">
              <a:solidFill>
                <a:schemeClr val="tx1"/>
              </a:solidFill>
              <a:ea typeface="Calibri"/>
              <a:cs typeface="Times New Roman"/>
            </a:endParaRPr>
          </a:p>
          <a:p>
            <a:pPr algn="l" eaLnBrk="1" fontAlgn="auto" hangingPunct="1">
              <a:spcAft>
                <a:spcPts val="0"/>
              </a:spcAft>
              <a:defRPr/>
            </a:pPr>
            <a:endParaRPr lang="fr-FR" b="1" dirty="0" smtClean="0">
              <a:solidFill>
                <a:prstClr val="black"/>
              </a:solidFill>
              <a:ea typeface="Calibri"/>
              <a:cs typeface="Times New Roman"/>
            </a:endParaRPr>
          </a:p>
          <a:p>
            <a:pPr eaLnBrk="1" hangingPunct="1">
              <a:defRPr/>
            </a:pPr>
            <a:endParaRPr lang="fr-FR" dirty="0" smtClean="0"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0" y="0"/>
            <a:ext cx="9144000" cy="360363"/>
          </a:xfrm>
          <a:prstGeom prst="rect">
            <a:avLst/>
          </a:prstGeom>
          <a:solidFill>
            <a:srgbClr val="80008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fr-FR" altLang="fr-FR" kern="0">
              <a:solidFill>
                <a:sysClr val="windowText" lastClr="000000"/>
              </a:solidFill>
              <a:cs typeface="Arial" charset="0"/>
            </a:endParaRPr>
          </a:p>
        </p:txBody>
      </p:sp>
      <p:pic>
        <p:nvPicPr>
          <p:cNvPr id="4101" name="Picture 6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8400" y="0"/>
            <a:ext cx="1514475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0" y="6497638"/>
            <a:ext cx="9144000" cy="360362"/>
          </a:xfrm>
          <a:prstGeom prst="rect">
            <a:avLst/>
          </a:prstGeom>
          <a:solidFill>
            <a:srgbClr val="99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fr-FR" altLang="fr-FR" kern="0">
              <a:solidFill>
                <a:sysClr val="windowText" lastClr="0000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25379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re 1"/>
          <p:cNvSpPr>
            <a:spLocks noGrp="1"/>
          </p:cNvSpPr>
          <p:nvPr>
            <p:ph type="ctrTitle"/>
          </p:nvPr>
        </p:nvSpPr>
        <p:spPr>
          <a:xfrm>
            <a:off x="685800" y="476250"/>
            <a:ext cx="7772400" cy="792510"/>
          </a:xfrm>
        </p:spPr>
        <p:txBody>
          <a:bodyPr/>
          <a:lstStyle/>
          <a:p>
            <a:pPr eaLnBrk="1" hangingPunct="1">
              <a:defRPr/>
            </a:pPr>
            <a:r>
              <a:rPr lang="fr-FR" altLang="fr-FR" sz="3600" b="1" kern="0" dirty="0" smtClean="0">
                <a:solidFill>
                  <a:srgbClr val="1C1C1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mbria" pitchFamily="18" charset="0"/>
              </a:rPr>
              <a:t>Missions </a:t>
            </a:r>
            <a:r>
              <a:rPr lang="fr-FR" altLang="fr-FR" sz="3600" b="1" kern="0" dirty="0">
                <a:solidFill>
                  <a:srgbClr val="1C1C1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mbria" pitchFamily="18" charset="0"/>
              </a:rPr>
              <a:t>de la COREVIH</a:t>
            </a:r>
          </a:p>
        </p:txBody>
      </p:sp>
      <p:sp>
        <p:nvSpPr>
          <p:cNvPr id="2051" name="Sous-titre 2"/>
          <p:cNvSpPr>
            <a:spLocks noGrp="1"/>
          </p:cNvSpPr>
          <p:nvPr>
            <p:ph type="subTitle" idx="1"/>
          </p:nvPr>
        </p:nvSpPr>
        <p:spPr>
          <a:xfrm>
            <a:off x="0" y="1196752"/>
            <a:ext cx="9144000" cy="5040560"/>
          </a:xfrm>
        </p:spPr>
        <p:txBody>
          <a:bodyPr/>
          <a:lstStyle/>
          <a:p>
            <a:pPr algn="l"/>
            <a:r>
              <a:rPr lang="fr-FR" sz="2800" dirty="0" smtClean="0">
                <a:solidFill>
                  <a:schemeClr val="tx1"/>
                </a:solidFill>
              </a:rPr>
              <a:t>« </a:t>
            </a:r>
            <a:r>
              <a:rPr lang="fr-FR" sz="2800" i="1" dirty="0">
                <a:solidFill>
                  <a:schemeClr val="tx1"/>
                </a:solidFill>
              </a:rPr>
              <a:t>Art. D. 3121-35. </a:t>
            </a:r>
            <a:r>
              <a:rPr lang="fr-FR" sz="2800" dirty="0">
                <a:solidFill>
                  <a:schemeClr val="tx1"/>
                </a:solidFill>
              </a:rPr>
              <a:t>− Le comité de </a:t>
            </a:r>
            <a:r>
              <a:rPr lang="fr-FR" sz="2800" dirty="0" smtClean="0">
                <a:solidFill>
                  <a:schemeClr val="tx1"/>
                </a:solidFill>
              </a:rPr>
              <a:t>coordination est </a:t>
            </a:r>
            <a:r>
              <a:rPr lang="fr-FR" sz="2800" dirty="0">
                <a:solidFill>
                  <a:schemeClr val="tx1"/>
                </a:solidFill>
              </a:rPr>
              <a:t>chargé de </a:t>
            </a:r>
            <a:r>
              <a:rPr lang="fr-FR" sz="2800" dirty="0" smtClean="0">
                <a:solidFill>
                  <a:schemeClr val="tx1"/>
                </a:solidFill>
              </a:rPr>
              <a:t>:</a:t>
            </a:r>
          </a:p>
          <a:p>
            <a:pPr algn="l"/>
            <a:r>
              <a:rPr lang="fr-FR" sz="2800" dirty="0" smtClean="0">
                <a:solidFill>
                  <a:schemeClr val="tx1"/>
                </a:solidFill>
              </a:rPr>
              <a:t>– </a:t>
            </a:r>
            <a:r>
              <a:rPr lang="fr-FR" sz="2800" dirty="0">
                <a:solidFill>
                  <a:srgbClr val="FF0000"/>
                </a:solidFill>
              </a:rPr>
              <a:t>C</a:t>
            </a:r>
            <a:r>
              <a:rPr lang="fr-FR" sz="2800" dirty="0" smtClean="0">
                <a:solidFill>
                  <a:srgbClr val="FF0000"/>
                </a:solidFill>
              </a:rPr>
              <a:t>oordonner </a:t>
            </a:r>
            <a:r>
              <a:rPr lang="fr-FR" sz="2800" dirty="0">
                <a:solidFill>
                  <a:srgbClr val="FF0000"/>
                </a:solidFill>
              </a:rPr>
              <a:t>dans son champ, et selon une approche de santé sexuelle mentionnée à l’article L. 3121-2 du présent code, les acteurs </a:t>
            </a:r>
            <a:r>
              <a:rPr lang="fr-FR" sz="2800" dirty="0" smtClean="0">
                <a:solidFill>
                  <a:srgbClr val="FF0000"/>
                </a:solidFill>
              </a:rPr>
              <a:t>œuvrant </a:t>
            </a:r>
            <a:r>
              <a:rPr lang="fr-FR" sz="2800" dirty="0">
                <a:solidFill>
                  <a:srgbClr val="FF0000"/>
                </a:solidFill>
              </a:rPr>
              <a:t>dans les </a:t>
            </a:r>
            <a:r>
              <a:rPr lang="fr-FR" sz="2800" dirty="0" smtClean="0">
                <a:solidFill>
                  <a:srgbClr val="FF0000"/>
                </a:solidFill>
              </a:rPr>
              <a:t>domaines </a:t>
            </a:r>
            <a:r>
              <a:rPr lang="fr-FR" sz="2800" dirty="0" smtClean="0">
                <a:solidFill>
                  <a:schemeClr val="tx1"/>
                </a:solidFill>
              </a:rPr>
              <a:t>du</a:t>
            </a:r>
            <a:r>
              <a:rPr lang="fr-FR" sz="2800" dirty="0" smtClean="0">
                <a:solidFill>
                  <a:srgbClr val="FF0000"/>
                </a:solidFill>
              </a:rPr>
              <a:t> </a:t>
            </a:r>
            <a:r>
              <a:rPr lang="fr-FR" sz="2800" dirty="0">
                <a:solidFill>
                  <a:schemeClr val="tx1"/>
                </a:solidFill>
              </a:rPr>
              <a:t>soin, de l’expertise clinique et thérapeutique, </a:t>
            </a:r>
            <a:r>
              <a:rPr lang="fr-FR" sz="2800" dirty="0" smtClean="0">
                <a:solidFill>
                  <a:schemeClr val="tx1"/>
                </a:solidFill>
              </a:rPr>
              <a:t>du dépistage</a:t>
            </a:r>
            <a:r>
              <a:rPr lang="fr-FR" sz="2800" dirty="0">
                <a:solidFill>
                  <a:schemeClr val="tx1"/>
                </a:solidFill>
              </a:rPr>
              <a:t>, de la prévention et de l’éducation pour la santé, de la recherche clinique et </a:t>
            </a:r>
            <a:r>
              <a:rPr lang="fr-FR" sz="2800" dirty="0" smtClean="0">
                <a:solidFill>
                  <a:schemeClr val="tx1"/>
                </a:solidFill>
              </a:rPr>
              <a:t>épidémiologique, de </a:t>
            </a:r>
            <a:r>
              <a:rPr lang="fr-FR" sz="2800" dirty="0">
                <a:solidFill>
                  <a:schemeClr val="tx1"/>
                </a:solidFill>
              </a:rPr>
              <a:t>la formation, de l’action sociale et médico-sociale, ainsi que des associations de malades ou </a:t>
            </a:r>
            <a:r>
              <a:rPr lang="fr-FR" sz="2800" dirty="0" smtClean="0">
                <a:solidFill>
                  <a:schemeClr val="tx1"/>
                </a:solidFill>
              </a:rPr>
              <a:t>d’usagers du </a:t>
            </a:r>
            <a:r>
              <a:rPr lang="fr-FR" sz="2800" dirty="0">
                <a:solidFill>
                  <a:schemeClr val="tx1"/>
                </a:solidFill>
              </a:rPr>
              <a:t>système de santé ;</a:t>
            </a:r>
          </a:p>
          <a:p>
            <a:pPr lvl="0" algn="l" eaLnBrk="1" fontAlgn="auto" hangingPunct="1">
              <a:spcAft>
                <a:spcPts val="0"/>
              </a:spcAft>
              <a:defRPr/>
            </a:pPr>
            <a:endParaRPr lang="fr-FR" dirty="0" smtClean="0"/>
          </a:p>
          <a:p>
            <a:pPr lvl="0" algn="l" eaLnBrk="1" fontAlgn="auto" hangingPunct="1">
              <a:spcAft>
                <a:spcPts val="0"/>
              </a:spcAft>
              <a:defRPr/>
            </a:pPr>
            <a:endParaRPr lang="fr-FR" dirty="0" smtClean="0"/>
          </a:p>
          <a:p>
            <a:pPr algn="l" eaLnBrk="1" fontAlgn="auto" hangingPunct="1">
              <a:spcAft>
                <a:spcPts val="0"/>
              </a:spcAft>
              <a:defRPr/>
            </a:pPr>
            <a:endParaRPr lang="fr-FR" dirty="0" smtClean="0"/>
          </a:p>
          <a:p>
            <a:pPr lvl="0" algn="l" eaLnBrk="1" fontAlgn="auto" hangingPunct="1">
              <a:spcAft>
                <a:spcPts val="0"/>
              </a:spcAft>
              <a:defRPr/>
            </a:pPr>
            <a:endParaRPr lang="fr-FR" dirty="0" smtClean="0"/>
          </a:p>
          <a:p>
            <a:pPr algn="l" eaLnBrk="1" fontAlgn="auto" hangingPunct="1">
              <a:spcAft>
                <a:spcPts val="0"/>
              </a:spcAft>
              <a:defRPr/>
            </a:pPr>
            <a:endParaRPr lang="fr-FR" b="1" dirty="0" smtClean="0">
              <a:solidFill>
                <a:prstClr val="black"/>
              </a:solidFill>
              <a:ea typeface="Calibri"/>
              <a:cs typeface="Times New Roman"/>
            </a:endParaRPr>
          </a:p>
          <a:p>
            <a:pPr algn="l">
              <a:defRPr/>
            </a:pPr>
            <a:endParaRPr lang="fr-FR" sz="2800" b="1" dirty="0" smtClean="0">
              <a:solidFill>
                <a:prstClr val="black"/>
              </a:solidFill>
              <a:ea typeface="Calibri"/>
              <a:cs typeface="Times New Roman"/>
            </a:endParaRPr>
          </a:p>
          <a:p>
            <a:pPr lvl="0" algn="l">
              <a:spcAft>
                <a:spcPts val="0"/>
              </a:spcAft>
            </a:pPr>
            <a:endParaRPr lang="fr-FR" dirty="0" smtClean="0">
              <a:solidFill>
                <a:schemeClr val="tx1"/>
              </a:solidFill>
              <a:ea typeface="Calibri"/>
              <a:cs typeface="Times New Roman"/>
            </a:endParaRPr>
          </a:p>
          <a:p>
            <a:pPr algn="l" eaLnBrk="1" fontAlgn="auto" hangingPunct="1">
              <a:spcAft>
                <a:spcPts val="0"/>
              </a:spcAft>
              <a:defRPr/>
            </a:pPr>
            <a:endParaRPr lang="fr-FR" b="1" dirty="0" smtClean="0">
              <a:solidFill>
                <a:prstClr val="black"/>
              </a:solidFill>
              <a:ea typeface="Calibri"/>
              <a:cs typeface="Times New Roman"/>
            </a:endParaRPr>
          </a:p>
          <a:p>
            <a:pPr eaLnBrk="1" hangingPunct="1">
              <a:defRPr/>
            </a:pPr>
            <a:endParaRPr lang="fr-FR" dirty="0" smtClean="0"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0" y="0"/>
            <a:ext cx="9144000" cy="360363"/>
          </a:xfrm>
          <a:prstGeom prst="rect">
            <a:avLst/>
          </a:prstGeom>
          <a:solidFill>
            <a:srgbClr val="80008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fr-FR" altLang="fr-FR" kern="0">
              <a:solidFill>
                <a:sysClr val="windowText" lastClr="000000"/>
              </a:solidFill>
              <a:cs typeface="Arial" charset="0"/>
            </a:endParaRPr>
          </a:p>
        </p:txBody>
      </p:sp>
      <p:pic>
        <p:nvPicPr>
          <p:cNvPr id="4101" name="Picture 6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8400" y="0"/>
            <a:ext cx="1514475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0" y="6497638"/>
            <a:ext cx="9144000" cy="360362"/>
          </a:xfrm>
          <a:prstGeom prst="rect">
            <a:avLst/>
          </a:prstGeom>
          <a:solidFill>
            <a:srgbClr val="99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fr-FR" altLang="fr-FR" kern="0">
              <a:solidFill>
                <a:sysClr val="windowText" lastClr="0000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40281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re 1"/>
          <p:cNvSpPr>
            <a:spLocks noGrp="1"/>
          </p:cNvSpPr>
          <p:nvPr>
            <p:ph type="ctrTitle"/>
          </p:nvPr>
        </p:nvSpPr>
        <p:spPr>
          <a:xfrm>
            <a:off x="685800" y="476250"/>
            <a:ext cx="7772400" cy="792510"/>
          </a:xfrm>
        </p:spPr>
        <p:txBody>
          <a:bodyPr/>
          <a:lstStyle/>
          <a:p>
            <a:pPr eaLnBrk="1" hangingPunct="1">
              <a:defRPr/>
            </a:pPr>
            <a:r>
              <a:rPr lang="fr-FR" altLang="fr-FR" sz="3200" b="1" kern="0" dirty="0" smtClean="0">
                <a:solidFill>
                  <a:srgbClr val="1C1C1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mbria" pitchFamily="18" charset="0"/>
              </a:rPr>
              <a:t>Missions des </a:t>
            </a:r>
            <a:r>
              <a:rPr lang="fr-FR" altLang="fr-FR" sz="3200" b="1" kern="0" dirty="0">
                <a:solidFill>
                  <a:srgbClr val="1C1C1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mbria" pitchFamily="18" charset="0"/>
              </a:rPr>
              <a:t>COREVIH</a:t>
            </a:r>
          </a:p>
        </p:txBody>
      </p:sp>
      <p:sp>
        <p:nvSpPr>
          <p:cNvPr id="2051" name="Sous-titre 2"/>
          <p:cNvSpPr>
            <a:spLocks noGrp="1"/>
          </p:cNvSpPr>
          <p:nvPr>
            <p:ph type="subTitle" idx="1"/>
          </p:nvPr>
        </p:nvSpPr>
        <p:spPr>
          <a:xfrm>
            <a:off x="107504" y="1196752"/>
            <a:ext cx="8928992" cy="5040560"/>
          </a:xfrm>
        </p:spPr>
        <p:txBody>
          <a:bodyPr/>
          <a:lstStyle/>
          <a:p>
            <a:pPr algn="l"/>
            <a:r>
              <a:rPr lang="fr-FR" sz="2800" i="1" dirty="0" smtClean="0">
                <a:solidFill>
                  <a:schemeClr val="tx1"/>
                </a:solidFill>
              </a:rPr>
              <a:t>Art</a:t>
            </a:r>
            <a:r>
              <a:rPr lang="fr-FR" sz="2800" i="1" dirty="0">
                <a:solidFill>
                  <a:schemeClr val="tx1"/>
                </a:solidFill>
              </a:rPr>
              <a:t>. D. 3121-35. </a:t>
            </a:r>
            <a:r>
              <a:rPr lang="fr-FR" sz="2800" dirty="0">
                <a:solidFill>
                  <a:schemeClr val="tx1"/>
                </a:solidFill>
              </a:rPr>
              <a:t>− Le comité de </a:t>
            </a:r>
            <a:r>
              <a:rPr lang="fr-FR" sz="2800" dirty="0" smtClean="0">
                <a:solidFill>
                  <a:schemeClr val="tx1"/>
                </a:solidFill>
              </a:rPr>
              <a:t>coordination est </a:t>
            </a:r>
            <a:r>
              <a:rPr lang="fr-FR" sz="2800" dirty="0">
                <a:solidFill>
                  <a:schemeClr val="tx1"/>
                </a:solidFill>
              </a:rPr>
              <a:t>chargé </a:t>
            </a:r>
            <a:r>
              <a:rPr lang="fr-FR" sz="2800" dirty="0" smtClean="0">
                <a:solidFill>
                  <a:schemeClr val="tx1"/>
                </a:solidFill>
              </a:rPr>
              <a:t>de :</a:t>
            </a:r>
          </a:p>
          <a:p>
            <a:pPr algn="l"/>
            <a:r>
              <a:rPr lang="fr-FR" sz="2800" dirty="0" smtClean="0">
                <a:solidFill>
                  <a:schemeClr val="tx1"/>
                </a:solidFill>
              </a:rPr>
              <a:t>« </a:t>
            </a:r>
            <a:r>
              <a:rPr lang="fr-FR" sz="2800" dirty="0">
                <a:solidFill>
                  <a:schemeClr val="tx1"/>
                </a:solidFill>
              </a:rPr>
              <a:t>– participer à l’amélioration de la qualité et de la sécurité de la </a:t>
            </a:r>
            <a:r>
              <a:rPr lang="fr-FR" sz="2800" dirty="0" smtClean="0">
                <a:solidFill>
                  <a:schemeClr val="tx1"/>
                </a:solidFill>
              </a:rPr>
              <a:t>prise en </a:t>
            </a:r>
            <a:r>
              <a:rPr lang="fr-FR" sz="2800" dirty="0">
                <a:solidFill>
                  <a:schemeClr val="tx1"/>
                </a:solidFill>
              </a:rPr>
              <a:t>charge des </a:t>
            </a:r>
            <a:r>
              <a:rPr lang="fr-FR" sz="2800" dirty="0" smtClean="0">
                <a:solidFill>
                  <a:schemeClr val="tx1"/>
                </a:solidFill>
              </a:rPr>
              <a:t>patients </a:t>
            </a:r>
            <a:r>
              <a:rPr lang="fr-FR" sz="2800" dirty="0" smtClean="0">
                <a:solidFill>
                  <a:srgbClr val="FF0000"/>
                </a:solidFill>
              </a:rPr>
              <a:t>dans </a:t>
            </a:r>
            <a:r>
              <a:rPr lang="fr-FR" sz="2800" dirty="0">
                <a:solidFill>
                  <a:srgbClr val="FF0000"/>
                </a:solidFill>
              </a:rPr>
              <a:t>les domaines du soin, de la prévention et des dépistages, ainsi qu’à l’évaluation de cette prise en charge et à l’harmonisation des pratiques, notamment pour la prise en compte des besoins spécifiques des personnes vivant avec le virus de l’immunodéficience humaine ou exposées à un risque d’infection par ce virus</a:t>
            </a:r>
            <a:r>
              <a:rPr lang="fr-FR" sz="2800" dirty="0" smtClean="0">
                <a:solidFill>
                  <a:srgbClr val="FF0000"/>
                </a:solidFill>
              </a:rPr>
              <a:t>;</a:t>
            </a:r>
            <a:endParaRPr lang="fr-FR" sz="2800" dirty="0">
              <a:solidFill>
                <a:srgbClr val="FF0000"/>
              </a:solidFill>
            </a:endParaRPr>
          </a:p>
          <a:p>
            <a:pPr lvl="0" algn="l" eaLnBrk="1" fontAlgn="auto" hangingPunct="1">
              <a:spcAft>
                <a:spcPts val="0"/>
              </a:spcAft>
              <a:defRPr/>
            </a:pPr>
            <a:endParaRPr lang="fr-FR" dirty="0" smtClean="0"/>
          </a:p>
          <a:p>
            <a:pPr lvl="0" algn="l" eaLnBrk="1" fontAlgn="auto" hangingPunct="1">
              <a:spcAft>
                <a:spcPts val="0"/>
              </a:spcAft>
              <a:defRPr/>
            </a:pPr>
            <a:endParaRPr lang="fr-FR" dirty="0" smtClean="0"/>
          </a:p>
          <a:p>
            <a:pPr algn="l" eaLnBrk="1" fontAlgn="auto" hangingPunct="1">
              <a:spcAft>
                <a:spcPts val="0"/>
              </a:spcAft>
              <a:defRPr/>
            </a:pPr>
            <a:endParaRPr lang="fr-FR" dirty="0" smtClean="0"/>
          </a:p>
          <a:p>
            <a:pPr lvl="0" algn="l" eaLnBrk="1" fontAlgn="auto" hangingPunct="1">
              <a:spcAft>
                <a:spcPts val="0"/>
              </a:spcAft>
              <a:defRPr/>
            </a:pPr>
            <a:endParaRPr lang="fr-FR" dirty="0" smtClean="0"/>
          </a:p>
          <a:p>
            <a:pPr algn="l" eaLnBrk="1" fontAlgn="auto" hangingPunct="1">
              <a:spcAft>
                <a:spcPts val="0"/>
              </a:spcAft>
              <a:defRPr/>
            </a:pPr>
            <a:endParaRPr lang="fr-FR" b="1" dirty="0" smtClean="0">
              <a:solidFill>
                <a:prstClr val="black"/>
              </a:solidFill>
              <a:ea typeface="Calibri"/>
              <a:cs typeface="Times New Roman"/>
            </a:endParaRPr>
          </a:p>
          <a:p>
            <a:pPr algn="l">
              <a:defRPr/>
            </a:pPr>
            <a:endParaRPr lang="fr-FR" sz="2800" b="1" dirty="0" smtClean="0">
              <a:solidFill>
                <a:prstClr val="black"/>
              </a:solidFill>
              <a:ea typeface="Calibri"/>
              <a:cs typeface="Times New Roman"/>
            </a:endParaRPr>
          </a:p>
          <a:p>
            <a:pPr lvl="0" algn="l">
              <a:spcAft>
                <a:spcPts val="0"/>
              </a:spcAft>
            </a:pPr>
            <a:endParaRPr lang="fr-FR" dirty="0" smtClean="0">
              <a:solidFill>
                <a:schemeClr val="tx1"/>
              </a:solidFill>
              <a:ea typeface="Calibri"/>
              <a:cs typeface="Times New Roman"/>
            </a:endParaRPr>
          </a:p>
          <a:p>
            <a:pPr algn="l" eaLnBrk="1" fontAlgn="auto" hangingPunct="1">
              <a:spcAft>
                <a:spcPts val="0"/>
              </a:spcAft>
              <a:defRPr/>
            </a:pPr>
            <a:endParaRPr lang="fr-FR" b="1" dirty="0" smtClean="0">
              <a:solidFill>
                <a:prstClr val="black"/>
              </a:solidFill>
              <a:ea typeface="Calibri"/>
              <a:cs typeface="Times New Roman"/>
            </a:endParaRPr>
          </a:p>
          <a:p>
            <a:pPr eaLnBrk="1" hangingPunct="1">
              <a:defRPr/>
            </a:pPr>
            <a:endParaRPr lang="fr-FR" dirty="0" smtClean="0"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0" y="0"/>
            <a:ext cx="9144000" cy="360363"/>
          </a:xfrm>
          <a:prstGeom prst="rect">
            <a:avLst/>
          </a:prstGeom>
          <a:solidFill>
            <a:srgbClr val="80008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fr-FR" altLang="fr-FR" kern="0">
              <a:solidFill>
                <a:sysClr val="windowText" lastClr="000000"/>
              </a:solidFill>
              <a:cs typeface="Arial" charset="0"/>
            </a:endParaRPr>
          </a:p>
        </p:txBody>
      </p:sp>
      <p:pic>
        <p:nvPicPr>
          <p:cNvPr id="4101" name="Picture 6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8400" y="0"/>
            <a:ext cx="1514475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0" y="6497638"/>
            <a:ext cx="9144000" cy="360362"/>
          </a:xfrm>
          <a:prstGeom prst="rect">
            <a:avLst/>
          </a:prstGeom>
          <a:solidFill>
            <a:srgbClr val="99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fr-FR" altLang="fr-FR" kern="0">
              <a:solidFill>
                <a:sysClr val="windowText" lastClr="0000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56122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re 1"/>
          <p:cNvSpPr>
            <a:spLocks noGrp="1"/>
          </p:cNvSpPr>
          <p:nvPr>
            <p:ph type="ctrTitle"/>
          </p:nvPr>
        </p:nvSpPr>
        <p:spPr>
          <a:xfrm>
            <a:off x="685800" y="476250"/>
            <a:ext cx="7772400" cy="792510"/>
          </a:xfrm>
        </p:spPr>
        <p:txBody>
          <a:bodyPr/>
          <a:lstStyle/>
          <a:p>
            <a:pPr eaLnBrk="1" hangingPunct="1">
              <a:defRPr/>
            </a:pPr>
            <a:r>
              <a:rPr lang="fr-FR" altLang="fr-FR" sz="2800" b="1" kern="0" dirty="0">
                <a:solidFill>
                  <a:srgbClr val="1C1C1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mbria" pitchFamily="18" charset="0"/>
              </a:rPr>
              <a:t>Missions des COREVIH</a:t>
            </a:r>
            <a:endParaRPr lang="fr-FR" dirty="0" smtClean="0"/>
          </a:p>
        </p:txBody>
      </p:sp>
      <p:sp>
        <p:nvSpPr>
          <p:cNvPr id="2051" name="Sous-titre 2"/>
          <p:cNvSpPr>
            <a:spLocks noGrp="1"/>
          </p:cNvSpPr>
          <p:nvPr>
            <p:ph type="subTitle" idx="1"/>
          </p:nvPr>
        </p:nvSpPr>
        <p:spPr>
          <a:xfrm>
            <a:off x="107504" y="1484784"/>
            <a:ext cx="8928992" cy="4824536"/>
          </a:xfrm>
        </p:spPr>
        <p:txBody>
          <a:bodyPr/>
          <a:lstStyle/>
          <a:p>
            <a:pPr algn="l"/>
            <a:r>
              <a:rPr lang="fr-FR" sz="2800" b="1" dirty="0" smtClean="0">
                <a:solidFill>
                  <a:srgbClr val="FF0000"/>
                </a:solidFill>
              </a:rPr>
              <a:t>« recueillir </a:t>
            </a:r>
            <a:r>
              <a:rPr lang="fr-FR" sz="2800" b="1" dirty="0">
                <a:solidFill>
                  <a:srgbClr val="FF0000"/>
                </a:solidFill>
              </a:rPr>
              <a:t>et analyser l’ensemble des données épidémiologiques mentionnées à l’article D. 3121-36, ainsi que toutes les données régionales utiles à l’évaluation de la politique nationale en matière de lutte contre les infections sexuellement transmissibles et le virus de l’immunodéficience humaine;»</a:t>
            </a:r>
            <a:r>
              <a:rPr lang="fr-FR" sz="2800" b="1" dirty="0"/>
              <a:t> </a:t>
            </a:r>
            <a:endParaRPr lang="fr-FR" sz="2800" b="1" dirty="0" smtClean="0"/>
          </a:p>
          <a:p>
            <a:pPr lvl="0" algn="l" eaLnBrk="1" fontAlgn="auto" hangingPunct="1">
              <a:spcAft>
                <a:spcPts val="0"/>
              </a:spcAft>
              <a:defRPr/>
            </a:pPr>
            <a:endParaRPr lang="fr-FR" dirty="0" smtClean="0"/>
          </a:p>
          <a:p>
            <a:pPr lvl="0" algn="l" eaLnBrk="1" fontAlgn="auto" hangingPunct="1">
              <a:spcAft>
                <a:spcPts val="0"/>
              </a:spcAft>
              <a:defRPr/>
            </a:pPr>
            <a:endParaRPr lang="fr-FR" dirty="0" smtClean="0"/>
          </a:p>
          <a:p>
            <a:pPr lvl="0" algn="l" eaLnBrk="1" fontAlgn="auto" hangingPunct="1">
              <a:spcAft>
                <a:spcPts val="0"/>
              </a:spcAft>
              <a:defRPr/>
            </a:pPr>
            <a:endParaRPr lang="fr-FR" dirty="0" smtClean="0"/>
          </a:p>
          <a:p>
            <a:pPr algn="l" eaLnBrk="1" fontAlgn="auto" hangingPunct="1">
              <a:spcAft>
                <a:spcPts val="0"/>
              </a:spcAft>
              <a:defRPr/>
            </a:pPr>
            <a:endParaRPr lang="fr-FR" dirty="0" smtClean="0"/>
          </a:p>
          <a:p>
            <a:pPr lvl="0" algn="l" eaLnBrk="1" fontAlgn="auto" hangingPunct="1">
              <a:spcAft>
                <a:spcPts val="0"/>
              </a:spcAft>
              <a:defRPr/>
            </a:pPr>
            <a:endParaRPr lang="fr-FR" dirty="0" smtClean="0"/>
          </a:p>
          <a:p>
            <a:pPr algn="l" eaLnBrk="1" fontAlgn="auto" hangingPunct="1">
              <a:spcAft>
                <a:spcPts val="0"/>
              </a:spcAft>
              <a:defRPr/>
            </a:pPr>
            <a:endParaRPr lang="fr-FR" b="1" dirty="0" smtClean="0">
              <a:solidFill>
                <a:prstClr val="black"/>
              </a:solidFill>
              <a:ea typeface="Calibri"/>
              <a:cs typeface="Times New Roman"/>
            </a:endParaRPr>
          </a:p>
          <a:p>
            <a:pPr algn="l">
              <a:defRPr/>
            </a:pPr>
            <a:endParaRPr lang="fr-FR" sz="2800" b="1" dirty="0" smtClean="0">
              <a:solidFill>
                <a:prstClr val="black"/>
              </a:solidFill>
              <a:ea typeface="Calibri"/>
              <a:cs typeface="Times New Roman"/>
            </a:endParaRPr>
          </a:p>
          <a:p>
            <a:pPr lvl="0" algn="l">
              <a:spcAft>
                <a:spcPts val="0"/>
              </a:spcAft>
            </a:pPr>
            <a:endParaRPr lang="fr-FR" dirty="0" smtClean="0">
              <a:solidFill>
                <a:schemeClr val="tx1"/>
              </a:solidFill>
              <a:ea typeface="Calibri"/>
              <a:cs typeface="Times New Roman"/>
            </a:endParaRPr>
          </a:p>
          <a:p>
            <a:pPr algn="l" eaLnBrk="1" fontAlgn="auto" hangingPunct="1">
              <a:spcAft>
                <a:spcPts val="0"/>
              </a:spcAft>
              <a:defRPr/>
            </a:pPr>
            <a:endParaRPr lang="fr-FR" b="1" dirty="0" smtClean="0">
              <a:solidFill>
                <a:prstClr val="black"/>
              </a:solidFill>
              <a:ea typeface="Calibri"/>
              <a:cs typeface="Times New Roman"/>
            </a:endParaRPr>
          </a:p>
          <a:p>
            <a:pPr eaLnBrk="1" hangingPunct="1">
              <a:defRPr/>
            </a:pPr>
            <a:endParaRPr lang="fr-FR" dirty="0" smtClean="0"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0" y="0"/>
            <a:ext cx="9144000" cy="360363"/>
          </a:xfrm>
          <a:prstGeom prst="rect">
            <a:avLst/>
          </a:prstGeom>
          <a:solidFill>
            <a:srgbClr val="80008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fr-FR" altLang="fr-FR" kern="0">
              <a:solidFill>
                <a:sysClr val="windowText" lastClr="000000"/>
              </a:solidFill>
              <a:cs typeface="Arial" charset="0"/>
            </a:endParaRPr>
          </a:p>
        </p:txBody>
      </p:sp>
      <p:pic>
        <p:nvPicPr>
          <p:cNvPr id="4101" name="Picture 6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8400" y="0"/>
            <a:ext cx="1514475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0" y="6497638"/>
            <a:ext cx="9144000" cy="360362"/>
          </a:xfrm>
          <a:prstGeom prst="rect">
            <a:avLst/>
          </a:prstGeom>
          <a:solidFill>
            <a:srgbClr val="99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fr-FR" altLang="fr-FR" kern="0">
              <a:solidFill>
                <a:sysClr val="windowText" lastClr="0000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93750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re 1"/>
          <p:cNvSpPr>
            <a:spLocks noGrp="1"/>
          </p:cNvSpPr>
          <p:nvPr>
            <p:ph type="ctrTitle"/>
          </p:nvPr>
        </p:nvSpPr>
        <p:spPr>
          <a:xfrm>
            <a:off x="685800" y="476250"/>
            <a:ext cx="7772400" cy="792510"/>
          </a:xfrm>
        </p:spPr>
        <p:txBody>
          <a:bodyPr/>
          <a:lstStyle/>
          <a:p>
            <a:pPr eaLnBrk="1" hangingPunct="1">
              <a:defRPr/>
            </a:pPr>
            <a:r>
              <a:rPr lang="fr-FR" altLang="fr-FR" sz="2800" b="1" kern="0" dirty="0">
                <a:solidFill>
                  <a:srgbClr val="1C1C1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mbria" pitchFamily="18" charset="0"/>
              </a:rPr>
              <a:t>Missions des COREVIH</a:t>
            </a:r>
            <a:endParaRPr lang="fr-FR" dirty="0" smtClean="0"/>
          </a:p>
        </p:txBody>
      </p:sp>
      <p:sp>
        <p:nvSpPr>
          <p:cNvPr id="2051" name="Sous-titre 2"/>
          <p:cNvSpPr>
            <a:spLocks noGrp="1"/>
          </p:cNvSpPr>
          <p:nvPr>
            <p:ph type="subTitle" idx="1"/>
          </p:nvPr>
        </p:nvSpPr>
        <p:spPr>
          <a:xfrm>
            <a:off x="107504" y="1484784"/>
            <a:ext cx="8928992" cy="4824536"/>
          </a:xfrm>
        </p:spPr>
        <p:txBody>
          <a:bodyPr/>
          <a:lstStyle/>
          <a:p>
            <a:pPr algn="l"/>
            <a:r>
              <a:rPr lang="fr-FR" sz="2400" dirty="0" smtClean="0">
                <a:solidFill>
                  <a:srgbClr val="FF0000"/>
                </a:solidFill>
              </a:rPr>
              <a:t>« concourir </a:t>
            </a:r>
            <a:r>
              <a:rPr lang="fr-FR" sz="2400" dirty="0">
                <a:solidFill>
                  <a:srgbClr val="FF0000"/>
                </a:solidFill>
              </a:rPr>
              <a:t>par son expertise à l’élaboration, la mise en </a:t>
            </a:r>
            <a:r>
              <a:rPr lang="fr-FR" sz="2400" dirty="0" err="1">
                <a:solidFill>
                  <a:srgbClr val="FF0000"/>
                </a:solidFill>
              </a:rPr>
              <a:t>oeuvre</a:t>
            </a:r>
            <a:r>
              <a:rPr lang="fr-FR" sz="2400" dirty="0">
                <a:solidFill>
                  <a:srgbClr val="FF0000"/>
                </a:solidFill>
              </a:rPr>
              <a:t> et l’évaluation des politiques nationales et régionales de la lutte contre les infections sexuellement transmissibles et le virus de l’immunodéficience humaine </a:t>
            </a:r>
            <a:r>
              <a:rPr lang="fr-FR" sz="2400" dirty="0" smtClean="0">
                <a:solidFill>
                  <a:srgbClr val="FF0000"/>
                </a:solidFill>
              </a:rPr>
              <a:t>et </a:t>
            </a:r>
            <a:r>
              <a:rPr lang="fr-FR" sz="2400" dirty="0">
                <a:solidFill>
                  <a:srgbClr val="FF0000"/>
                </a:solidFill>
              </a:rPr>
              <a:t>dans le domaine de la santé sexuelle, ainsi que, sur demande du directeur général de l’agence régionale de santé, au projet régional de santé prévu à l’article L. 1434-1 du présent code</a:t>
            </a:r>
            <a:r>
              <a:rPr lang="fr-FR" sz="2400" dirty="0" smtClean="0">
                <a:solidFill>
                  <a:srgbClr val="FF0000"/>
                </a:solidFill>
              </a:rPr>
              <a:t>;» </a:t>
            </a:r>
          </a:p>
          <a:p>
            <a:pPr algn="l"/>
            <a:r>
              <a:rPr lang="fr-FR" sz="2400" dirty="0" smtClean="0">
                <a:solidFill>
                  <a:schemeClr val="tx1"/>
                </a:solidFill>
              </a:rPr>
              <a:t>« établir </a:t>
            </a:r>
            <a:r>
              <a:rPr lang="fr-FR" sz="2400" dirty="0">
                <a:solidFill>
                  <a:schemeClr val="tx1"/>
                </a:solidFill>
              </a:rPr>
              <a:t>et </a:t>
            </a:r>
            <a:r>
              <a:rPr lang="fr-FR" sz="2400" dirty="0">
                <a:solidFill>
                  <a:srgbClr val="FF0000"/>
                </a:solidFill>
              </a:rPr>
              <a:t>mettre en </a:t>
            </a:r>
            <a:r>
              <a:rPr lang="fr-FR" sz="2400" dirty="0" smtClean="0">
                <a:solidFill>
                  <a:srgbClr val="FF0000"/>
                </a:solidFill>
              </a:rPr>
              <a:t>œuvre </a:t>
            </a:r>
            <a:r>
              <a:rPr lang="fr-FR" sz="2400" dirty="0">
                <a:solidFill>
                  <a:schemeClr val="tx1"/>
                </a:solidFill>
              </a:rPr>
              <a:t>un rapport annuel </a:t>
            </a:r>
            <a:r>
              <a:rPr lang="fr-FR" sz="2400" dirty="0" smtClean="0">
                <a:solidFill>
                  <a:schemeClr val="tx1"/>
                </a:solidFill>
              </a:rPr>
              <a:t>d’activité »</a:t>
            </a:r>
            <a:endParaRPr lang="fr-FR" dirty="0" smtClean="0">
              <a:solidFill>
                <a:schemeClr val="tx1"/>
              </a:solidFill>
            </a:endParaRPr>
          </a:p>
          <a:p>
            <a:pPr lvl="0" algn="l" eaLnBrk="1" fontAlgn="auto" hangingPunct="1">
              <a:spcAft>
                <a:spcPts val="0"/>
              </a:spcAft>
              <a:defRPr/>
            </a:pPr>
            <a:endParaRPr lang="fr-FR" dirty="0" smtClean="0"/>
          </a:p>
          <a:p>
            <a:pPr lvl="0" algn="l" eaLnBrk="1" fontAlgn="auto" hangingPunct="1">
              <a:spcAft>
                <a:spcPts val="0"/>
              </a:spcAft>
              <a:defRPr/>
            </a:pPr>
            <a:endParaRPr lang="fr-FR" dirty="0" smtClean="0"/>
          </a:p>
          <a:p>
            <a:pPr algn="l" eaLnBrk="1" fontAlgn="auto" hangingPunct="1">
              <a:spcAft>
                <a:spcPts val="0"/>
              </a:spcAft>
              <a:defRPr/>
            </a:pPr>
            <a:endParaRPr lang="fr-FR" dirty="0" smtClean="0"/>
          </a:p>
          <a:p>
            <a:pPr lvl="0" algn="l" eaLnBrk="1" fontAlgn="auto" hangingPunct="1">
              <a:spcAft>
                <a:spcPts val="0"/>
              </a:spcAft>
              <a:defRPr/>
            </a:pPr>
            <a:endParaRPr lang="fr-FR" dirty="0" smtClean="0"/>
          </a:p>
          <a:p>
            <a:pPr algn="l" eaLnBrk="1" fontAlgn="auto" hangingPunct="1">
              <a:spcAft>
                <a:spcPts val="0"/>
              </a:spcAft>
              <a:defRPr/>
            </a:pPr>
            <a:endParaRPr lang="fr-FR" b="1" dirty="0" smtClean="0">
              <a:solidFill>
                <a:prstClr val="black"/>
              </a:solidFill>
              <a:ea typeface="Calibri"/>
              <a:cs typeface="Times New Roman"/>
            </a:endParaRPr>
          </a:p>
          <a:p>
            <a:pPr algn="l">
              <a:defRPr/>
            </a:pPr>
            <a:endParaRPr lang="fr-FR" sz="2800" b="1" dirty="0" smtClean="0">
              <a:solidFill>
                <a:prstClr val="black"/>
              </a:solidFill>
              <a:ea typeface="Calibri"/>
              <a:cs typeface="Times New Roman"/>
            </a:endParaRPr>
          </a:p>
          <a:p>
            <a:pPr lvl="0" algn="l">
              <a:spcAft>
                <a:spcPts val="0"/>
              </a:spcAft>
            </a:pPr>
            <a:endParaRPr lang="fr-FR" dirty="0" smtClean="0">
              <a:solidFill>
                <a:schemeClr val="tx1"/>
              </a:solidFill>
              <a:ea typeface="Calibri"/>
              <a:cs typeface="Times New Roman"/>
            </a:endParaRPr>
          </a:p>
          <a:p>
            <a:pPr algn="l" eaLnBrk="1" fontAlgn="auto" hangingPunct="1">
              <a:spcAft>
                <a:spcPts val="0"/>
              </a:spcAft>
              <a:defRPr/>
            </a:pPr>
            <a:endParaRPr lang="fr-FR" b="1" dirty="0" smtClean="0">
              <a:solidFill>
                <a:prstClr val="black"/>
              </a:solidFill>
              <a:ea typeface="Calibri"/>
              <a:cs typeface="Times New Roman"/>
            </a:endParaRPr>
          </a:p>
          <a:p>
            <a:pPr eaLnBrk="1" hangingPunct="1">
              <a:defRPr/>
            </a:pPr>
            <a:endParaRPr lang="fr-FR" dirty="0" smtClean="0"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0" y="0"/>
            <a:ext cx="9144000" cy="360363"/>
          </a:xfrm>
          <a:prstGeom prst="rect">
            <a:avLst/>
          </a:prstGeom>
          <a:solidFill>
            <a:srgbClr val="80008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fr-FR" altLang="fr-FR" kern="0">
              <a:solidFill>
                <a:sysClr val="windowText" lastClr="000000"/>
              </a:solidFill>
              <a:cs typeface="Arial" charset="0"/>
            </a:endParaRPr>
          </a:p>
        </p:txBody>
      </p:sp>
      <p:pic>
        <p:nvPicPr>
          <p:cNvPr id="4101" name="Picture 6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8400" y="0"/>
            <a:ext cx="1514475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0" y="6497638"/>
            <a:ext cx="9144000" cy="360362"/>
          </a:xfrm>
          <a:prstGeom prst="rect">
            <a:avLst/>
          </a:prstGeom>
          <a:solidFill>
            <a:srgbClr val="99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fr-FR" altLang="fr-FR" kern="0">
              <a:solidFill>
                <a:sysClr val="windowText" lastClr="0000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76935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re 1"/>
          <p:cNvSpPr>
            <a:spLocks noGrp="1"/>
          </p:cNvSpPr>
          <p:nvPr>
            <p:ph type="ctrTitle"/>
          </p:nvPr>
        </p:nvSpPr>
        <p:spPr>
          <a:xfrm>
            <a:off x="251520" y="476250"/>
            <a:ext cx="8206680" cy="576486"/>
          </a:xfrm>
        </p:spPr>
        <p:txBody>
          <a:bodyPr/>
          <a:lstStyle/>
          <a:p>
            <a:pPr eaLnBrk="1" hangingPunct="1">
              <a:defRPr/>
            </a:pPr>
            <a:r>
              <a:rPr lang="fr-FR" sz="2800" b="1" dirty="0" smtClean="0"/>
              <a:t/>
            </a:r>
            <a:br>
              <a:rPr lang="fr-FR" sz="2800" b="1" dirty="0" smtClean="0"/>
            </a:br>
            <a:r>
              <a:rPr lang="fr-FR" sz="2800" b="1" dirty="0"/>
              <a:t/>
            </a:r>
            <a:br>
              <a:rPr lang="fr-FR" sz="2800" b="1" dirty="0"/>
            </a:br>
            <a:r>
              <a:rPr lang="fr-FR" sz="2800" b="1" dirty="0"/>
              <a:t>Missions des COREVIH</a:t>
            </a:r>
            <a:r>
              <a:rPr lang="fr-FR" b="1" dirty="0"/>
              <a:t/>
            </a:r>
            <a:br>
              <a:rPr lang="fr-FR" b="1" dirty="0"/>
            </a:br>
            <a:endParaRPr lang="fr-FR" dirty="0" smtClean="0"/>
          </a:p>
        </p:txBody>
      </p:sp>
      <p:sp>
        <p:nvSpPr>
          <p:cNvPr id="2051" name="Sous-titre 2"/>
          <p:cNvSpPr>
            <a:spLocks noGrp="1"/>
          </p:cNvSpPr>
          <p:nvPr>
            <p:ph type="subTitle" idx="1"/>
          </p:nvPr>
        </p:nvSpPr>
        <p:spPr>
          <a:xfrm>
            <a:off x="35496" y="1124744"/>
            <a:ext cx="9108504" cy="5184576"/>
          </a:xfrm>
        </p:spPr>
        <p:txBody>
          <a:bodyPr/>
          <a:lstStyle/>
          <a:p>
            <a:pPr marL="342900" lvl="0" indent="-342900" algn="l" eaLnBrk="1" fontAlgn="auto" hangingPunct="1">
              <a:spcAft>
                <a:spcPts val="0"/>
              </a:spcAft>
              <a:buFontTx/>
              <a:buChar char="-"/>
              <a:defRPr/>
            </a:pPr>
            <a:r>
              <a:rPr lang="fr-FR" sz="2400" dirty="0" smtClean="0">
                <a:solidFill>
                  <a:schemeClr val="tx1"/>
                </a:solidFill>
              </a:rPr>
              <a:t>Art</a:t>
            </a:r>
            <a:r>
              <a:rPr lang="fr-FR" sz="2400" dirty="0">
                <a:solidFill>
                  <a:schemeClr val="tx1"/>
                </a:solidFill>
              </a:rPr>
              <a:t>. D. 3121-36. – I. – Dans le cadre de la mission prévue au quatrième alinéa de l’article D. 3121-35, </a:t>
            </a:r>
            <a:r>
              <a:rPr lang="fr-FR" sz="2400" dirty="0">
                <a:solidFill>
                  <a:srgbClr val="FF0000"/>
                </a:solidFill>
              </a:rPr>
              <a:t>le comité recueille</a:t>
            </a:r>
            <a:r>
              <a:rPr lang="fr-FR" sz="2400" dirty="0">
                <a:solidFill>
                  <a:schemeClr val="tx1"/>
                </a:solidFill>
              </a:rPr>
              <a:t> les données médico-épidémiologiques, rendues anonymes, auprès des établissements de santé du territoire afin de procéder à leur analyse. </a:t>
            </a:r>
            <a:endParaRPr lang="fr-FR" sz="2400" dirty="0" smtClean="0">
              <a:solidFill>
                <a:schemeClr val="tx1"/>
              </a:solidFill>
            </a:endParaRPr>
          </a:p>
          <a:p>
            <a:pPr marL="342900" lvl="0" indent="-342900" algn="l" eaLnBrk="1" fontAlgn="auto" hangingPunct="1">
              <a:spcAft>
                <a:spcPts val="0"/>
              </a:spcAft>
              <a:buFontTx/>
              <a:buChar char="-"/>
              <a:defRPr/>
            </a:pPr>
            <a:r>
              <a:rPr lang="fr-FR" sz="2400" dirty="0" smtClean="0">
                <a:solidFill>
                  <a:srgbClr val="FF0000"/>
                </a:solidFill>
              </a:rPr>
              <a:t>Le </a:t>
            </a:r>
            <a:r>
              <a:rPr lang="fr-FR" sz="2400" dirty="0">
                <a:solidFill>
                  <a:srgbClr val="FF0000"/>
                </a:solidFill>
              </a:rPr>
              <a:t>comité peut également recueillir de telles données auprès des professionnels et laboratoires de ville volontaires, en coordination avec les cellules d’intervention en région mentionnées à l’article L. 1413-4 du présent </a:t>
            </a:r>
            <a:r>
              <a:rPr lang="fr-FR" sz="2400" dirty="0" smtClean="0">
                <a:solidFill>
                  <a:srgbClr val="FF0000"/>
                </a:solidFill>
              </a:rPr>
              <a:t>code»;</a:t>
            </a:r>
            <a:endParaRPr lang="fr-FR" sz="2400" dirty="0">
              <a:solidFill>
                <a:srgbClr val="FF0000"/>
              </a:solidFill>
            </a:endParaRPr>
          </a:p>
          <a:p>
            <a:pPr lvl="0" algn="l" eaLnBrk="1" fontAlgn="auto" hangingPunct="1">
              <a:spcAft>
                <a:spcPts val="0"/>
              </a:spcAft>
              <a:defRPr/>
            </a:pPr>
            <a:endParaRPr lang="fr-FR" sz="2400" dirty="0" smtClean="0">
              <a:solidFill>
                <a:schemeClr val="tx1"/>
              </a:solidFill>
            </a:endParaRPr>
          </a:p>
          <a:p>
            <a:pPr lvl="0" algn="l" eaLnBrk="1" fontAlgn="auto" hangingPunct="1">
              <a:spcAft>
                <a:spcPts val="0"/>
              </a:spcAft>
              <a:defRPr/>
            </a:pPr>
            <a:endParaRPr lang="fr-FR" dirty="0" smtClean="0"/>
          </a:p>
          <a:p>
            <a:pPr lvl="0" algn="l" eaLnBrk="1" fontAlgn="auto" hangingPunct="1">
              <a:spcAft>
                <a:spcPts val="0"/>
              </a:spcAft>
              <a:defRPr/>
            </a:pPr>
            <a:endParaRPr lang="fr-FR" dirty="0" smtClean="0"/>
          </a:p>
          <a:p>
            <a:pPr lvl="0" algn="l" eaLnBrk="1" fontAlgn="auto" hangingPunct="1">
              <a:spcAft>
                <a:spcPts val="0"/>
              </a:spcAft>
              <a:defRPr/>
            </a:pPr>
            <a:endParaRPr lang="fr-FR" dirty="0" smtClean="0"/>
          </a:p>
          <a:p>
            <a:pPr lvl="0" algn="l" eaLnBrk="1" fontAlgn="auto" hangingPunct="1">
              <a:spcAft>
                <a:spcPts val="0"/>
              </a:spcAft>
              <a:defRPr/>
            </a:pPr>
            <a:endParaRPr lang="fr-FR" dirty="0" smtClean="0"/>
          </a:p>
          <a:p>
            <a:pPr algn="l" eaLnBrk="1" fontAlgn="auto" hangingPunct="1">
              <a:spcAft>
                <a:spcPts val="0"/>
              </a:spcAft>
              <a:defRPr/>
            </a:pPr>
            <a:endParaRPr lang="fr-FR" dirty="0" smtClean="0"/>
          </a:p>
          <a:p>
            <a:pPr lvl="0" algn="l" eaLnBrk="1" fontAlgn="auto" hangingPunct="1">
              <a:spcAft>
                <a:spcPts val="0"/>
              </a:spcAft>
              <a:defRPr/>
            </a:pPr>
            <a:endParaRPr lang="fr-FR" dirty="0" smtClean="0"/>
          </a:p>
          <a:p>
            <a:pPr algn="l" eaLnBrk="1" fontAlgn="auto" hangingPunct="1">
              <a:spcAft>
                <a:spcPts val="0"/>
              </a:spcAft>
              <a:defRPr/>
            </a:pPr>
            <a:endParaRPr lang="fr-FR" b="1" dirty="0" smtClean="0">
              <a:solidFill>
                <a:prstClr val="black"/>
              </a:solidFill>
              <a:ea typeface="Calibri"/>
              <a:cs typeface="Times New Roman"/>
            </a:endParaRPr>
          </a:p>
          <a:p>
            <a:pPr algn="l">
              <a:defRPr/>
            </a:pPr>
            <a:endParaRPr lang="fr-FR" sz="2800" b="1" dirty="0" smtClean="0">
              <a:solidFill>
                <a:prstClr val="black"/>
              </a:solidFill>
              <a:ea typeface="Calibri"/>
              <a:cs typeface="Times New Roman"/>
            </a:endParaRPr>
          </a:p>
          <a:p>
            <a:pPr lvl="0" algn="l">
              <a:spcAft>
                <a:spcPts val="0"/>
              </a:spcAft>
            </a:pPr>
            <a:endParaRPr lang="fr-FR" dirty="0" smtClean="0">
              <a:solidFill>
                <a:schemeClr val="tx1"/>
              </a:solidFill>
              <a:ea typeface="Calibri"/>
              <a:cs typeface="Times New Roman"/>
            </a:endParaRPr>
          </a:p>
          <a:p>
            <a:pPr algn="l" eaLnBrk="1" fontAlgn="auto" hangingPunct="1">
              <a:spcAft>
                <a:spcPts val="0"/>
              </a:spcAft>
              <a:defRPr/>
            </a:pPr>
            <a:endParaRPr lang="fr-FR" b="1" dirty="0" smtClean="0">
              <a:solidFill>
                <a:prstClr val="black"/>
              </a:solidFill>
              <a:ea typeface="Calibri"/>
              <a:cs typeface="Times New Roman"/>
            </a:endParaRPr>
          </a:p>
          <a:p>
            <a:pPr eaLnBrk="1" hangingPunct="1">
              <a:defRPr/>
            </a:pPr>
            <a:endParaRPr lang="fr-FR" dirty="0" smtClean="0"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0" y="0"/>
            <a:ext cx="9144000" cy="360363"/>
          </a:xfrm>
          <a:prstGeom prst="rect">
            <a:avLst/>
          </a:prstGeom>
          <a:solidFill>
            <a:srgbClr val="80008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fr-FR" altLang="fr-FR" kern="0">
              <a:solidFill>
                <a:sysClr val="windowText" lastClr="000000"/>
              </a:solidFill>
              <a:cs typeface="Arial" charset="0"/>
            </a:endParaRPr>
          </a:p>
        </p:txBody>
      </p:sp>
      <p:pic>
        <p:nvPicPr>
          <p:cNvPr id="4101" name="Picture 6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8400" y="0"/>
            <a:ext cx="1514475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0" y="6497638"/>
            <a:ext cx="9144000" cy="360362"/>
          </a:xfrm>
          <a:prstGeom prst="rect">
            <a:avLst/>
          </a:prstGeom>
          <a:solidFill>
            <a:srgbClr val="99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fr-FR" altLang="fr-FR" kern="0">
              <a:solidFill>
                <a:sysClr val="windowText" lastClr="0000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19274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re 1"/>
          <p:cNvSpPr>
            <a:spLocks noGrp="1"/>
          </p:cNvSpPr>
          <p:nvPr>
            <p:ph type="ctrTitle"/>
          </p:nvPr>
        </p:nvSpPr>
        <p:spPr>
          <a:xfrm>
            <a:off x="685800" y="476250"/>
            <a:ext cx="7772400" cy="576486"/>
          </a:xfrm>
        </p:spPr>
        <p:txBody>
          <a:bodyPr/>
          <a:lstStyle/>
          <a:p>
            <a:pPr eaLnBrk="1" hangingPunct="1">
              <a:defRPr/>
            </a:pPr>
            <a:r>
              <a:rPr lang="fr-FR" sz="2800" b="1" dirty="0" smtClean="0"/>
              <a:t/>
            </a:r>
            <a:br>
              <a:rPr lang="fr-FR" sz="2800" b="1" dirty="0" smtClean="0"/>
            </a:br>
            <a:r>
              <a:rPr lang="fr-FR" sz="2800" b="1" dirty="0"/>
              <a:t/>
            </a:r>
            <a:br>
              <a:rPr lang="fr-FR" sz="2800" b="1" dirty="0"/>
            </a:br>
            <a:r>
              <a:rPr lang="fr-FR" sz="2800" b="1" dirty="0" smtClean="0"/>
              <a:t>Composition des COREVIH</a:t>
            </a:r>
            <a:r>
              <a:rPr lang="fr-FR" b="1" dirty="0"/>
              <a:t/>
            </a:r>
            <a:br>
              <a:rPr lang="fr-FR" b="1" dirty="0"/>
            </a:br>
            <a:endParaRPr lang="fr-FR" dirty="0" smtClean="0"/>
          </a:p>
        </p:txBody>
      </p:sp>
      <p:sp>
        <p:nvSpPr>
          <p:cNvPr id="2051" name="Sous-titre 2"/>
          <p:cNvSpPr>
            <a:spLocks noGrp="1"/>
          </p:cNvSpPr>
          <p:nvPr>
            <p:ph type="subTitle" idx="1"/>
          </p:nvPr>
        </p:nvSpPr>
        <p:spPr>
          <a:xfrm>
            <a:off x="0" y="1124744"/>
            <a:ext cx="9144000" cy="5184576"/>
          </a:xfrm>
        </p:spPr>
        <p:txBody>
          <a:bodyPr/>
          <a:lstStyle/>
          <a:p>
            <a:pPr algn="l"/>
            <a:r>
              <a:rPr lang="fr-FR" sz="2800" dirty="0" smtClean="0">
                <a:solidFill>
                  <a:schemeClr val="tx1"/>
                </a:solidFill>
              </a:rPr>
              <a:t>-Dans </a:t>
            </a:r>
            <a:r>
              <a:rPr lang="fr-FR" sz="2800" dirty="0">
                <a:solidFill>
                  <a:schemeClr val="tx1"/>
                </a:solidFill>
              </a:rPr>
              <a:t>la limite de </a:t>
            </a:r>
            <a:r>
              <a:rPr lang="fr-FR" sz="2800" dirty="0">
                <a:solidFill>
                  <a:srgbClr val="FF0000"/>
                </a:solidFill>
              </a:rPr>
              <a:t>cinquante</a:t>
            </a:r>
            <a:r>
              <a:rPr lang="fr-FR" sz="2800" dirty="0">
                <a:solidFill>
                  <a:schemeClr val="tx1"/>
                </a:solidFill>
              </a:rPr>
              <a:t> membres </a:t>
            </a:r>
            <a:r>
              <a:rPr lang="fr-FR" sz="2800" dirty="0" smtClean="0">
                <a:solidFill>
                  <a:srgbClr val="FF0000"/>
                </a:solidFill>
              </a:rPr>
              <a:t>titulaires</a:t>
            </a:r>
            <a:r>
              <a:rPr lang="fr-FR" sz="2800" dirty="0" smtClean="0">
                <a:solidFill>
                  <a:schemeClr val="tx1"/>
                </a:solidFill>
              </a:rPr>
              <a:t>, </a:t>
            </a:r>
            <a:r>
              <a:rPr lang="fr-FR" sz="2800" dirty="0">
                <a:solidFill>
                  <a:schemeClr val="tx1"/>
                </a:solidFill>
              </a:rPr>
              <a:t>le comité de </a:t>
            </a:r>
            <a:r>
              <a:rPr lang="fr-FR" sz="2800" dirty="0" smtClean="0">
                <a:solidFill>
                  <a:schemeClr val="tx1"/>
                </a:solidFill>
              </a:rPr>
              <a:t>coordination comprend:</a:t>
            </a:r>
            <a:endParaRPr lang="fr-FR" sz="2800" dirty="0">
              <a:solidFill>
                <a:schemeClr val="tx1"/>
              </a:solidFill>
            </a:endParaRPr>
          </a:p>
          <a:p>
            <a:pPr algn="l"/>
            <a:r>
              <a:rPr lang="fr-FR" sz="2800" dirty="0" smtClean="0">
                <a:solidFill>
                  <a:schemeClr val="tx1"/>
                </a:solidFill>
              </a:rPr>
              <a:t>1. Des </a:t>
            </a:r>
            <a:r>
              <a:rPr lang="fr-FR" sz="2800" dirty="0">
                <a:solidFill>
                  <a:schemeClr val="tx1"/>
                </a:solidFill>
              </a:rPr>
              <a:t>représentants des établissements de santé, sociaux ou médico-sociaux </a:t>
            </a:r>
            <a:r>
              <a:rPr lang="fr-FR" sz="2800" dirty="0">
                <a:solidFill>
                  <a:srgbClr val="FF0000"/>
                </a:solidFill>
              </a:rPr>
              <a:t>pouvant être choisi parmi les professionnels de santé y exerçant</a:t>
            </a:r>
            <a:r>
              <a:rPr lang="fr-FR" sz="2800" dirty="0" smtClean="0">
                <a:solidFill>
                  <a:schemeClr val="tx1"/>
                </a:solidFill>
              </a:rPr>
              <a:t>;</a:t>
            </a:r>
            <a:endParaRPr lang="fr-FR" sz="2800" dirty="0">
              <a:solidFill>
                <a:schemeClr val="tx1"/>
              </a:solidFill>
            </a:endParaRPr>
          </a:p>
          <a:p>
            <a:pPr algn="l"/>
            <a:r>
              <a:rPr lang="fr-FR" sz="2800" dirty="0" smtClean="0">
                <a:solidFill>
                  <a:schemeClr val="tx1"/>
                </a:solidFill>
              </a:rPr>
              <a:t>2. Des </a:t>
            </a:r>
            <a:r>
              <a:rPr lang="fr-FR" sz="2800" dirty="0">
                <a:solidFill>
                  <a:schemeClr val="tx1"/>
                </a:solidFill>
              </a:rPr>
              <a:t>représentants des professionnels de santé et de l’action </a:t>
            </a:r>
            <a:r>
              <a:rPr lang="fr-FR" sz="2800" dirty="0" smtClean="0">
                <a:solidFill>
                  <a:schemeClr val="tx1"/>
                </a:solidFill>
              </a:rPr>
              <a:t>sociale, </a:t>
            </a:r>
            <a:r>
              <a:rPr lang="fr-FR" sz="2800" dirty="0">
                <a:solidFill>
                  <a:srgbClr val="FF0000"/>
                </a:solidFill>
              </a:rPr>
              <a:t>de la prévention et de la promotion de la santé</a:t>
            </a:r>
            <a:r>
              <a:rPr lang="fr-FR" sz="2800" dirty="0" smtClean="0">
                <a:solidFill>
                  <a:schemeClr val="tx1"/>
                </a:solidFill>
              </a:rPr>
              <a:t>;</a:t>
            </a:r>
            <a:endParaRPr lang="fr-FR" sz="2800" dirty="0">
              <a:solidFill>
                <a:schemeClr val="tx1"/>
              </a:solidFill>
            </a:endParaRPr>
          </a:p>
          <a:p>
            <a:pPr algn="l"/>
            <a:r>
              <a:rPr lang="fr-FR" sz="2800" dirty="0" smtClean="0">
                <a:solidFill>
                  <a:schemeClr val="tx1"/>
                </a:solidFill>
              </a:rPr>
              <a:t>3. </a:t>
            </a:r>
            <a:r>
              <a:rPr lang="fr-FR" sz="2800" dirty="0">
                <a:solidFill>
                  <a:schemeClr val="tx1"/>
                </a:solidFill>
              </a:rPr>
              <a:t>Des représentants des malades et des usagers du système de santé ;</a:t>
            </a:r>
          </a:p>
          <a:p>
            <a:pPr algn="l"/>
            <a:r>
              <a:rPr lang="fr-FR" sz="2800" dirty="0" smtClean="0">
                <a:solidFill>
                  <a:schemeClr val="tx1"/>
                </a:solidFill>
              </a:rPr>
              <a:t>4. Des </a:t>
            </a:r>
            <a:r>
              <a:rPr lang="fr-FR" sz="2800" dirty="0">
                <a:solidFill>
                  <a:schemeClr val="tx1"/>
                </a:solidFill>
              </a:rPr>
              <a:t>personnalités qualifiées. </a:t>
            </a:r>
            <a:endParaRPr lang="fr-FR" sz="2800" dirty="0" smtClean="0">
              <a:solidFill>
                <a:schemeClr val="tx1"/>
              </a:solidFill>
            </a:endParaRPr>
          </a:p>
          <a:p>
            <a:pPr lvl="0" algn="l" eaLnBrk="1" fontAlgn="auto" hangingPunct="1">
              <a:spcAft>
                <a:spcPts val="0"/>
              </a:spcAft>
              <a:defRPr/>
            </a:pPr>
            <a:endParaRPr lang="fr-FR" sz="2400" dirty="0" smtClean="0">
              <a:solidFill>
                <a:schemeClr val="tx1"/>
              </a:solidFill>
            </a:endParaRPr>
          </a:p>
          <a:p>
            <a:pPr lvl="0" algn="l" eaLnBrk="1" fontAlgn="auto" hangingPunct="1">
              <a:spcAft>
                <a:spcPts val="0"/>
              </a:spcAft>
              <a:defRPr/>
            </a:pPr>
            <a:endParaRPr lang="fr-FR" dirty="0" smtClean="0"/>
          </a:p>
          <a:p>
            <a:pPr lvl="0" algn="l" eaLnBrk="1" fontAlgn="auto" hangingPunct="1">
              <a:spcAft>
                <a:spcPts val="0"/>
              </a:spcAft>
              <a:defRPr/>
            </a:pPr>
            <a:endParaRPr lang="fr-FR" dirty="0" smtClean="0"/>
          </a:p>
          <a:p>
            <a:pPr lvl="0" algn="l" eaLnBrk="1" fontAlgn="auto" hangingPunct="1">
              <a:spcAft>
                <a:spcPts val="0"/>
              </a:spcAft>
              <a:defRPr/>
            </a:pPr>
            <a:endParaRPr lang="fr-FR" dirty="0" smtClean="0"/>
          </a:p>
          <a:p>
            <a:pPr lvl="0" algn="l" eaLnBrk="1" fontAlgn="auto" hangingPunct="1">
              <a:spcAft>
                <a:spcPts val="0"/>
              </a:spcAft>
              <a:defRPr/>
            </a:pPr>
            <a:endParaRPr lang="fr-FR" dirty="0" smtClean="0"/>
          </a:p>
          <a:p>
            <a:pPr algn="l" eaLnBrk="1" fontAlgn="auto" hangingPunct="1">
              <a:spcAft>
                <a:spcPts val="0"/>
              </a:spcAft>
              <a:defRPr/>
            </a:pPr>
            <a:endParaRPr lang="fr-FR" dirty="0" smtClean="0"/>
          </a:p>
          <a:p>
            <a:pPr lvl="0" algn="l" eaLnBrk="1" fontAlgn="auto" hangingPunct="1">
              <a:spcAft>
                <a:spcPts val="0"/>
              </a:spcAft>
              <a:defRPr/>
            </a:pPr>
            <a:endParaRPr lang="fr-FR" dirty="0" smtClean="0"/>
          </a:p>
          <a:p>
            <a:pPr algn="l" eaLnBrk="1" fontAlgn="auto" hangingPunct="1">
              <a:spcAft>
                <a:spcPts val="0"/>
              </a:spcAft>
              <a:defRPr/>
            </a:pPr>
            <a:endParaRPr lang="fr-FR" b="1" dirty="0" smtClean="0">
              <a:solidFill>
                <a:prstClr val="black"/>
              </a:solidFill>
              <a:ea typeface="Calibri"/>
              <a:cs typeface="Times New Roman"/>
            </a:endParaRPr>
          </a:p>
          <a:p>
            <a:pPr algn="l">
              <a:defRPr/>
            </a:pPr>
            <a:endParaRPr lang="fr-FR" sz="2800" b="1" dirty="0" smtClean="0">
              <a:solidFill>
                <a:prstClr val="black"/>
              </a:solidFill>
              <a:ea typeface="Calibri"/>
              <a:cs typeface="Times New Roman"/>
            </a:endParaRPr>
          </a:p>
          <a:p>
            <a:pPr lvl="0" algn="l">
              <a:spcAft>
                <a:spcPts val="0"/>
              </a:spcAft>
            </a:pPr>
            <a:endParaRPr lang="fr-FR" dirty="0" smtClean="0">
              <a:solidFill>
                <a:schemeClr val="tx1"/>
              </a:solidFill>
              <a:ea typeface="Calibri"/>
              <a:cs typeface="Times New Roman"/>
            </a:endParaRPr>
          </a:p>
          <a:p>
            <a:pPr algn="l" eaLnBrk="1" fontAlgn="auto" hangingPunct="1">
              <a:spcAft>
                <a:spcPts val="0"/>
              </a:spcAft>
              <a:defRPr/>
            </a:pPr>
            <a:endParaRPr lang="fr-FR" b="1" dirty="0" smtClean="0">
              <a:solidFill>
                <a:prstClr val="black"/>
              </a:solidFill>
              <a:ea typeface="Calibri"/>
              <a:cs typeface="Times New Roman"/>
            </a:endParaRPr>
          </a:p>
          <a:p>
            <a:pPr eaLnBrk="1" hangingPunct="1">
              <a:defRPr/>
            </a:pPr>
            <a:endParaRPr lang="fr-FR" dirty="0" smtClean="0"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0" y="0"/>
            <a:ext cx="9144000" cy="360363"/>
          </a:xfrm>
          <a:prstGeom prst="rect">
            <a:avLst/>
          </a:prstGeom>
          <a:solidFill>
            <a:srgbClr val="80008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fr-FR" altLang="fr-FR" kern="0">
              <a:solidFill>
                <a:sysClr val="windowText" lastClr="000000"/>
              </a:solidFill>
              <a:cs typeface="Arial" charset="0"/>
            </a:endParaRPr>
          </a:p>
        </p:txBody>
      </p:sp>
      <p:pic>
        <p:nvPicPr>
          <p:cNvPr id="4101" name="Picture 6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8400" y="0"/>
            <a:ext cx="1514475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0" y="6497638"/>
            <a:ext cx="9144000" cy="360362"/>
          </a:xfrm>
          <a:prstGeom prst="rect">
            <a:avLst/>
          </a:prstGeom>
          <a:solidFill>
            <a:srgbClr val="99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fr-FR" altLang="fr-FR" kern="0">
              <a:solidFill>
                <a:sysClr val="windowText" lastClr="0000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42563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re 1"/>
          <p:cNvSpPr>
            <a:spLocks noGrp="1"/>
          </p:cNvSpPr>
          <p:nvPr>
            <p:ph type="ctrTitle"/>
          </p:nvPr>
        </p:nvSpPr>
        <p:spPr>
          <a:xfrm>
            <a:off x="685800" y="476250"/>
            <a:ext cx="7772400" cy="576486"/>
          </a:xfrm>
        </p:spPr>
        <p:txBody>
          <a:bodyPr/>
          <a:lstStyle/>
          <a:p>
            <a:pPr eaLnBrk="1" hangingPunct="1">
              <a:defRPr/>
            </a:pPr>
            <a:r>
              <a:rPr lang="fr-FR" sz="2800" b="1" dirty="0" smtClean="0"/>
              <a:t/>
            </a:r>
            <a:br>
              <a:rPr lang="fr-FR" sz="2800" b="1" dirty="0" smtClean="0"/>
            </a:br>
            <a:r>
              <a:rPr lang="fr-FR" sz="2800" b="1" dirty="0"/>
              <a:t/>
            </a:r>
            <a:br>
              <a:rPr lang="fr-FR" sz="2800" b="1" dirty="0"/>
            </a:br>
            <a:r>
              <a:rPr lang="fr-FR" sz="3600" b="1" dirty="0" smtClean="0"/>
              <a:t>Composition des COREVIH</a:t>
            </a:r>
            <a:r>
              <a:rPr lang="fr-FR" b="1" dirty="0"/>
              <a:t/>
            </a:r>
            <a:br>
              <a:rPr lang="fr-FR" b="1" dirty="0"/>
            </a:br>
            <a:endParaRPr lang="fr-FR" dirty="0" smtClean="0"/>
          </a:p>
        </p:txBody>
      </p:sp>
      <p:sp>
        <p:nvSpPr>
          <p:cNvPr id="2051" name="Sous-titre 2"/>
          <p:cNvSpPr>
            <a:spLocks noGrp="1"/>
          </p:cNvSpPr>
          <p:nvPr>
            <p:ph type="subTitle" idx="1"/>
          </p:nvPr>
        </p:nvSpPr>
        <p:spPr>
          <a:xfrm>
            <a:off x="0" y="1124744"/>
            <a:ext cx="9144000" cy="5184576"/>
          </a:xfrm>
        </p:spPr>
        <p:txBody>
          <a:bodyPr/>
          <a:lstStyle/>
          <a:p>
            <a:pPr lvl="0" algn="l" eaLnBrk="1" fontAlgn="auto" hangingPunct="1">
              <a:spcAft>
                <a:spcPts val="0"/>
              </a:spcAft>
              <a:defRPr/>
            </a:pPr>
            <a:r>
              <a:rPr lang="fr-FR" sz="2800" dirty="0">
                <a:solidFill>
                  <a:srgbClr val="FF0000"/>
                </a:solidFill>
              </a:rPr>
              <a:t>«II. – </a:t>
            </a:r>
            <a:r>
              <a:rPr lang="fr-FR" sz="2800" dirty="0">
                <a:solidFill>
                  <a:schemeClr val="tx1"/>
                </a:solidFill>
              </a:rPr>
              <a:t>Le comité élit en son sein un bureau composé de </a:t>
            </a:r>
            <a:r>
              <a:rPr lang="fr-FR" sz="2800" dirty="0">
                <a:solidFill>
                  <a:srgbClr val="FF0000"/>
                </a:solidFill>
              </a:rPr>
              <a:t>deux représentants de chacune des quatre catégories de représentants mentionnées au I, </a:t>
            </a:r>
            <a:r>
              <a:rPr lang="fr-FR" sz="2800" dirty="0">
                <a:solidFill>
                  <a:schemeClr val="tx1"/>
                </a:solidFill>
              </a:rPr>
              <a:t>issus du milieu hospitalier et du milieu extrahospitalier, et du président et du vice- président du comité. </a:t>
            </a:r>
            <a:endParaRPr lang="fr-FR" sz="2800" dirty="0" smtClean="0">
              <a:solidFill>
                <a:schemeClr val="tx1"/>
              </a:solidFill>
            </a:endParaRPr>
          </a:p>
          <a:p>
            <a:pPr lvl="0" algn="l" eaLnBrk="1" fontAlgn="auto" hangingPunct="1">
              <a:spcAft>
                <a:spcPts val="0"/>
              </a:spcAft>
              <a:defRPr/>
            </a:pPr>
            <a:r>
              <a:rPr lang="fr-FR" sz="2800" dirty="0">
                <a:solidFill>
                  <a:srgbClr val="FF0000"/>
                </a:solidFill>
              </a:rPr>
              <a:t>III.</a:t>
            </a:r>
            <a:r>
              <a:rPr lang="fr-FR" sz="2800" dirty="0"/>
              <a:t> </a:t>
            </a:r>
            <a:r>
              <a:rPr lang="fr-FR" sz="2800" dirty="0" smtClean="0">
                <a:solidFill>
                  <a:schemeClr val="tx1"/>
                </a:solidFill>
              </a:rPr>
              <a:t>Le </a:t>
            </a:r>
            <a:r>
              <a:rPr lang="fr-FR" sz="2800" dirty="0">
                <a:solidFill>
                  <a:schemeClr val="tx1"/>
                </a:solidFill>
              </a:rPr>
              <a:t>bureau est chargé de: </a:t>
            </a:r>
            <a:endParaRPr lang="fr-FR" sz="2800" dirty="0" smtClean="0">
              <a:solidFill>
                <a:schemeClr val="tx1"/>
              </a:solidFill>
            </a:endParaRPr>
          </a:p>
          <a:p>
            <a:pPr lvl="0" algn="l" eaLnBrk="1" fontAlgn="auto" hangingPunct="1">
              <a:spcAft>
                <a:spcPts val="0"/>
              </a:spcAft>
              <a:defRPr/>
            </a:pPr>
            <a:r>
              <a:rPr lang="fr-FR" sz="2800" dirty="0" smtClean="0">
                <a:solidFill>
                  <a:srgbClr val="FF0000"/>
                </a:solidFill>
              </a:rPr>
              <a:t>1. </a:t>
            </a:r>
            <a:r>
              <a:rPr lang="fr-FR" sz="2800" dirty="0">
                <a:solidFill>
                  <a:srgbClr val="FF0000"/>
                </a:solidFill>
              </a:rPr>
              <a:t>Proposer l’ordre du jour des séances; </a:t>
            </a:r>
            <a:endParaRPr lang="fr-FR" sz="2800" dirty="0" smtClean="0">
              <a:solidFill>
                <a:srgbClr val="FF0000"/>
              </a:solidFill>
            </a:endParaRPr>
          </a:p>
          <a:p>
            <a:pPr lvl="0" algn="l" eaLnBrk="1" fontAlgn="auto" hangingPunct="1">
              <a:spcAft>
                <a:spcPts val="0"/>
              </a:spcAft>
              <a:defRPr/>
            </a:pPr>
            <a:r>
              <a:rPr lang="fr-FR" sz="2800" dirty="0" smtClean="0">
                <a:solidFill>
                  <a:srgbClr val="FF0000"/>
                </a:solidFill>
              </a:rPr>
              <a:t>2. </a:t>
            </a:r>
            <a:r>
              <a:rPr lang="fr-FR" sz="2800" dirty="0">
                <a:solidFill>
                  <a:srgbClr val="FF0000"/>
                </a:solidFill>
              </a:rPr>
              <a:t>Assurer la coordination entre les différentes instances composant le comité; </a:t>
            </a:r>
            <a:endParaRPr lang="fr-FR" sz="2800" dirty="0" smtClean="0">
              <a:solidFill>
                <a:srgbClr val="FF0000"/>
              </a:solidFill>
            </a:endParaRPr>
          </a:p>
          <a:p>
            <a:pPr lvl="0" algn="l" eaLnBrk="1" fontAlgn="auto" hangingPunct="1">
              <a:spcAft>
                <a:spcPts val="0"/>
              </a:spcAft>
              <a:defRPr/>
            </a:pPr>
            <a:r>
              <a:rPr lang="fr-FR" sz="2800" dirty="0" smtClean="0">
                <a:solidFill>
                  <a:srgbClr val="FF0000"/>
                </a:solidFill>
              </a:rPr>
              <a:t>3. </a:t>
            </a:r>
            <a:r>
              <a:rPr lang="fr-FR" sz="2800" dirty="0">
                <a:solidFill>
                  <a:srgbClr val="FF0000"/>
                </a:solidFill>
              </a:rPr>
              <a:t>Coordonner les représentations extérieures; </a:t>
            </a:r>
            <a:endParaRPr lang="fr-FR" sz="2800" dirty="0" smtClean="0">
              <a:solidFill>
                <a:srgbClr val="FF0000"/>
              </a:solidFill>
            </a:endParaRPr>
          </a:p>
          <a:p>
            <a:pPr lvl="0" algn="l" eaLnBrk="1" fontAlgn="auto" hangingPunct="1">
              <a:spcAft>
                <a:spcPts val="0"/>
              </a:spcAft>
              <a:defRPr/>
            </a:pPr>
            <a:r>
              <a:rPr lang="fr-FR" sz="2800" dirty="0" smtClean="0">
                <a:solidFill>
                  <a:srgbClr val="FF0000"/>
                </a:solidFill>
              </a:rPr>
              <a:t>4. </a:t>
            </a:r>
            <a:r>
              <a:rPr lang="fr-FR" sz="2800" dirty="0">
                <a:solidFill>
                  <a:srgbClr val="FF0000"/>
                </a:solidFill>
              </a:rPr>
              <a:t>Veiller au respect du règlement intérieur. </a:t>
            </a:r>
            <a:endParaRPr lang="fr-FR" sz="2800" dirty="0" smtClean="0">
              <a:solidFill>
                <a:srgbClr val="FF0000"/>
              </a:solidFill>
            </a:endParaRPr>
          </a:p>
          <a:p>
            <a:pPr lvl="0" algn="l" eaLnBrk="1" fontAlgn="auto" hangingPunct="1">
              <a:spcAft>
                <a:spcPts val="0"/>
              </a:spcAft>
              <a:defRPr/>
            </a:pPr>
            <a:endParaRPr lang="fr-FR" dirty="0" smtClean="0"/>
          </a:p>
          <a:p>
            <a:pPr lvl="0" algn="l" eaLnBrk="1" fontAlgn="auto" hangingPunct="1">
              <a:spcAft>
                <a:spcPts val="0"/>
              </a:spcAft>
              <a:defRPr/>
            </a:pPr>
            <a:endParaRPr lang="fr-FR" dirty="0" smtClean="0"/>
          </a:p>
          <a:p>
            <a:pPr lvl="0" algn="l" eaLnBrk="1" fontAlgn="auto" hangingPunct="1">
              <a:spcAft>
                <a:spcPts val="0"/>
              </a:spcAft>
              <a:defRPr/>
            </a:pPr>
            <a:endParaRPr lang="fr-FR" dirty="0" smtClean="0"/>
          </a:p>
          <a:p>
            <a:pPr lvl="0" algn="l" eaLnBrk="1" fontAlgn="auto" hangingPunct="1">
              <a:spcAft>
                <a:spcPts val="0"/>
              </a:spcAft>
              <a:defRPr/>
            </a:pPr>
            <a:endParaRPr lang="fr-FR" dirty="0" smtClean="0"/>
          </a:p>
          <a:p>
            <a:pPr algn="l" eaLnBrk="1" fontAlgn="auto" hangingPunct="1">
              <a:spcAft>
                <a:spcPts val="0"/>
              </a:spcAft>
              <a:defRPr/>
            </a:pPr>
            <a:endParaRPr lang="fr-FR" dirty="0" smtClean="0"/>
          </a:p>
          <a:p>
            <a:pPr lvl="0" algn="l" eaLnBrk="1" fontAlgn="auto" hangingPunct="1">
              <a:spcAft>
                <a:spcPts val="0"/>
              </a:spcAft>
              <a:defRPr/>
            </a:pPr>
            <a:endParaRPr lang="fr-FR" dirty="0" smtClean="0"/>
          </a:p>
          <a:p>
            <a:pPr algn="l" eaLnBrk="1" fontAlgn="auto" hangingPunct="1">
              <a:spcAft>
                <a:spcPts val="0"/>
              </a:spcAft>
              <a:defRPr/>
            </a:pPr>
            <a:endParaRPr lang="fr-FR" b="1" dirty="0" smtClean="0">
              <a:solidFill>
                <a:prstClr val="black"/>
              </a:solidFill>
              <a:ea typeface="Calibri"/>
              <a:cs typeface="Times New Roman"/>
            </a:endParaRPr>
          </a:p>
          <a:p>
            <a:pPr algn="l">
              <a:defRPr/>
            </a:pPr>
            <a:endParaRPr lang="fr-FR" sz="2800" b="1" dirty="0" smtClean="0">
              <a:solidFill>
                <a:prstClr val="black"/>
              </a:solidFill>
              <a:ea typeface="Calibri"/>
              <a:cs typeface="Times New Roman"/>
            </a:endParaRPr>
          </a:p>
          <a:p>
            <a:pPr lvl="0" algn="l">
              <a:spcAft>
                <a:spcPts val="0"/>
              </a:spcAft>
            </a:pPr>
            <a:endParaRPr lang="fr-FR" dirty="0" smtClean="0">
              <a:solidFill>
                <a:schemeClr val="tx1"/>
              </a:solidFill>
              <a:ea typeface="Calibri"/>
              <a:cs typeface="Times New Roman"/>
            </a:endParaRPr>
          </a:p>
          <a:p>
            <a:pPr algn="l" eaLnBrk="1" fontAlgn="auto" hangingPunct="1">
              <a:spcAft>
                <a:spcPts val="0"/>
              </a:spcAft>
              <a:defRPr/>
            </a:pPr>
            <a:endParaRPr lang="fr-FR" b="1" dirty="0" smtClean="0">
              <a:solidFill>
                <a:prstClr val="black"/>
              </a:solidFill>
              <a:ea typeface="Calibri"/>
              <a:cs typeface="Times New Roman"/>
            </a:endParaRPr>
          </a:p>
          <a:p>
            <a:pPr eaLnBrk="1" hangingPunct="1">
              <a:defRPr/>
            </a:pPr>
            <a:endParaRPr lang="fr-FR" dirty="0" smtClean="0"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0" y="0"/>
            <a:ext cx="9144000" cy="360363"/>
          </a:xfrm>
          <a:prstGeom prst="rect">
            <a:avLst/>
          </a:prstGeom>
          <a:solidFill>
            <a:srgbClr val="80008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fr-FR" altLang="fr-FR" kern="0">
              <a:solidFill>
                <a:sysClr val="windowText" lastClr="000000"/>
              </a:solidFill>
              <a:cs typeface="Arial" charset="0"/>
            </a:endParaRPr>
          </a:p>
        </p:txBody>
      </p:sp>
      <p:pic>
        <p:nvPicPr>
          <p:cNvPr id="4101" name="Picture 6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8400" y="0"/>
            <a:ext cx="1514475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0" y="6497638"/>
            <a:ext cx="9144000" cy="360362"/>
          </a:xfrm>
          <a:prstGeom prst="rect">
            <a:avLst/>
          </a:prstGeom>
          <a:solidFill>
            <a:srgbClr val="99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fr-FR" altLang="fr-FR" kern="0">
              <a:solidFill>
                <a:sysClr val="windowText" lastClr="0000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7885675"/>
      </p:ext>
    </p:extLst>
  </p:cSld>
  <p:clrMapOvr>
    <a:masterClrMapping/>
  </p:clrMapOvr>
</p:sld>
</file>

<file path=ppt/theme/theme1.xml><?xml version="1.0" encoding="utf-8"?>
<a:theme xmlns:a="http://schemas.openxmlformats.org/drawingml/2006/main" name="1_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463</TotalTime>
  <Words>868</Words>
  <Application>Microsoft Office PowerPoint</Application>
  <PresentationFormat>Affichage à l'écran (4:3)</PresentationFormat>
  <Paragraphs>152</Paragraphs>
  <Slides>13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13</vt:i4>
      </vt:variant>
    </vt:vector>
  </HeadingPairs>
  <TitlesOfParts>
    <vt:vector size="14" baseType="lpstr">
      <vt:lpstr>1_Thème Office</vt:lpstr>
      <vt:lpstr>Point sur le redécoupage territorial des COREVIH franciliens et le renouvellement des COREVIH </vt:lpstr>
      <vt:lpstr>Décret no 2017-682 du 28 avril 2017 (Vs Décret no 2005-1421 du 15 novembre 2005)</vt:lpstr>
      <vt:lpstr>Missions de la COREVIH</vt:lpstr>
      <vt:lpstr>Missions des COREVIH</vt:lpstr>
      <vt:lpstr>Missions des COREVIH</vt:lpstr>
      <vt:lpstr>Missions des COREVIH</vt:lpstr>
      <vt:lpstr>  Missions des COREVIH </vt:lpstr>
      <vt:lpstr>  Composition des COREVIH </vt:lpstr>
      <vt:lpstr>  Composition des COREVIH </vt:lpstr>
      <vt:lpstr>  Composition des COREVIH </vt:lpstr>
      <vt:lpstr> Composition des COREVIH </vt:lpstr>
      <vt:lpstr>  Conclusion  </vt:lpstr>
      <vt:lpstr>  Territorial des COREVIH franciliens et le renouvellement des COREVIH  </vt:lpstr>
    </vt:vector>
  </TitlesOfParts>
  <Company>APHP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Réunion Plénière du jeudi 17 mars2016 Ordre du jour</dc:title>
  <dc:creator>G-BCH-5136473</dc:creator>
  <cp:lastModifiedBy>G-BCH-5136473</cp:lastModifiedBy>
  <cp:revision>49</cp:revision>
  <dcterms:created xsi:type="dcterms:W3CDTF">2016-04-15T13:43:41Z</dcterms:created>
  <dcterms:modified xsi:type="dcterms:W3CDTF">2018-01-02T10:23:27Z</dcterms:modified>
</cp:coreProperties>
</file>