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60" r:id="rId5"/>
    <p:sldId id="261" r:id="rId6"/>
    <p:sldId id="279" r:id="rId7"/>
    <p:sldId id="280" r:id="rId8"/>
    <p:sldId id="262" r:id="rId9"/>
    <p:sldId id="265" r:id="rId10"/>
    <p:sldId id="266" r:id="rId11"/>
    <p:sldId id="263" r:id="rId12"/>
    <p:sldId id="264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82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13" autoAdjust="0"/>
  </p:normalViewPr>
  <p:slideViewPr>
    <p:cSldViewPr snapToGrid="0" snapToObjects="1"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-bch-5052933\AppData\Local\Microsoft\Windows\Temporary%20Internet%20Files\Content.Outlook\4OACFGY1\CDA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fr-FR" sz="1100" dirty="0"/>
              <a:t>Baromètre santé,</a:t>
            </a:r>
            <a:r>
              <a:rPr lang="fr-FR" sz="1100" baseline="0" dirty="0"/>
              <a:t> enquête transversale </a:t>
            </a:r>
            <a:r>
              <a:rPr lang="fr-FR" sz="1100" baseline="0" dirty="0" smtClean="0"/>
              <a:t>INPES 2010</a:t>
            </a:r>
            <a:endParaRPr lang="fr-FR" sz="1100" dirty="0"/>
          </a:p>
        </c:rich>
      </c:tx>
      <c:layout>
        <c:manualLayout>
          <c:xMode val="edge"/>
          <c:yMode val="edge"/>
          <c:x val="0.342987066375739"/>
          <c:y val="3.7037037037037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très favorables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44</c:v>
                </c:pt>
                <c:pt idx="1">
                  <c:v>43.8</c:v>
                </c:pt>
                <c:pt idx="2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favorables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Feuil1!$A$2:$A$4</c:f>
              <c:numCache>
                <c:formatCode>General</c:formatCode>
                <c:ptCount val="3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47.3</c:v>
                </c:pt>
                <c:pt idx="1">
                  <c:v>46.2</c:v>
                </c:pt>
                <c:pt idx="2">
                  <c:v>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86464"/>
        <c:axId val="76688000"/>
      </c:barChart>
      <c:catAx>
        <c:axId val="7668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688000"/>
        <c:crosses val="autoZero"/>
        <c:auto val="1"/>
        <c:lblAlgn val="ctr"/>
        <c:lblOffset val="100"/>
        <c:noMultiLvlLbl val="0"/>
      </c:catAx>
      <c:valAx>
        <c:axId val="7668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686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[Stats_CDAG_Bichat_2014.xlsx]TCD_AGE_SEXE!Tableau croisé dynamique7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rgbClr val="660066"/>
          </a:solidFill>
        </c:spP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FF9933"/>
          </a:solidFill>
        </c:spP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99CC00"/>
          </a:solidFill>
        </c:spP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dLbl>
          <c:idx val="0"/>
          <c:layout>
            <c:manualLayout>
              <c:x val="-1.6666666666666701E-2"/>
              <c:y val="-2.758620689655169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layout>
            <c:manualLayout>
              <c:x val="-6.6666666666666697E-3"/>
              <c:y val="-2.758620689655169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layout>
            <c:manualLayout>
              <c:x val="-1.3333333333333299E-2"/>
              <c:y val="9.1954022988505694E-3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dLbl>
          <c:idx val="0"/>
          <c:layout>
            <c:manualLayout>
              <c:x val="1.6666666666666701E-2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dLbl>
          <c:idx val="0"/>
          <c:layout>
            <c:manualLayout>
              <c:x val="-1.3333333333333299E-2"/>
              <c:y val="-8.4290214011718604E-1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dLbl>
          <c:idx val="0"/>
          <c:layout>
            <c:manualLayout>
              <c:x val="3.3333333333333301E-3"/>
              <c:y val="-3.678160919540220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FF993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dLbl>
          <c:idx val="0"/>
          <c:layout>
            <c:manualLayout>
              <c:x val="-1.3333333333333299E-2"/>
              <c:y val="9.1954022988505694E-3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dLbl>
          <c:idx val="0"/>
          <c:layout>
            <c:manualLayout>
              <c:x val="-1.3333333333333299E-2"/>
              <c:y val="-8.4290214011718604E-1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660066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dLbl>
          <c:idx val="0"/>
          <c:layout>
            <c:manualLayout>
              <c:x val="-6.6666666666666697E-3"/>
              <c:y val="-2.758620689655169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dLbl>
          <c:idx val="0"/>
          <c:layout>
            <c:manualLayout>
              <c:x val="-1.6666666666666701E-2"/>
              <c:y val="-2.758620689655169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spPr>
          <a:solidFill>
            <a:srgbClr val="99CC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dLbl>
          <c:idx val="0"/>
          <c:layout>
            <c:manualLayout>
              <c:x val="1.6666666666666701E-2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dLbl>
          <c:idx val="0"/>
          <c:layout>
            <c:manualLayout>
              <c:x val="3.3333333333333301E-3"/>
              <c:y val="-3.678160919540220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spPr>
          <a:solidFill>
            <a:srgbClr val="FF9933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dLbl>
          <c:idx val="0"/>
          <c:layout>
            <c:manualLayout>
              <c:x val="-1.3333333333333299E-2"/>
              <c:y val="9.1954022988505694E-3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dLbl>
          <c:idx val="0"/>
          <c:layout>
            <c:manualLayout>
              <c:x val="-1.3333333333333299E-2"/>
              <c:y val="-8.4290214011718604E-1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7"/>
        <c:spPr>
          <a:solidFill>
            <a:srgbClr val="660066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8"/>
        <c:dLbl>
          <c:idx val="0"/>
          <c:layout>
            <c:manualLayout>
              <c:x val="-6.6666666666666697E-3"/>
              <c:y val="-2.758620689655169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9"/>
        <c:dLbl>
          <c:idx val="0"/>
          <c:layout>
            <c:manualLayout>
              <c:x val="-1.6666666666666701E-2"/>
              <c:y val="-2.7586206896551699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spPr>
          <a:solidFill>
            <a:srgbClr val="99CC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1"/>
        <c:dLbl>
          <c:idx val="0"/>
          <c:layout>
            <c:manualLayout>
              <c:x val="1.6666666666666701E-2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dLbl>
          <c:idx val="0"/>
          <c:layout>
            <c:manualLayout>
              <c:x val="3.3333333333333301E-3"/>
              <c:y val="-3.678160919540220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7.6331296071138602E-2"/>
          <c:y val="0.100837410947648"/>
          <c:w val="0.879811573771619"/>
          <c:h val="0.7678037647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TCD_AGE_SEXE!$B$3:$B$4</c:f>
              <c:strCache>
                <c:ptCount val="1"/>
                <c:pt idx="0">
                  <c:v>Transgenre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2"/>
              <c:layout>
                <c:manualLayout>
                  <c:x val="-7.1223793009076303E-3"/>
                  <c:y val="5.1256055882823899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17 (0,5%)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464163776588299E-2"/>
                  <c:y val="-2.5630045896367498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22 (0,5%)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333333333333299E-2"/>
                  <c:y val="9.1954022988505694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14 (0,2%)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333333333333299E-2"/>
                  <c:y val="-8.4290214011718604E-17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2 (0%)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TCD_AGE_SEXE!$A$5:$A$12</c:f>
              <c:strCache>
                <c:ptCount val="7"/>
                <c:pt idx="0">
                  <c:v>&lt;18</c:v>
                </c:pt>
                <c:pt idx="1">
                  <c:v>18 à 19</c:v>
                </c:pt>
                <c:pt idx="2">
                  <c:v>20 à 29</c:v>
                </c:pt>
                <c:pt idx="3">
                  <c:v>30 à 39</c:v>
                </c:pt>
                <c:pt idx="4">
                  <c:v>40 à 49</c:v>
                </c:pt>
                <c:pt idx="5">
                  <c:v>50 à 59</c:v>
                </c:pt>
                <c:pt idx="6">
                  <c:v>&gt;60</c:v>
                </c:pt>
              </c:strCache>
            </c:strRef>
          </c:cat>
          <c:val>
            <c:numRef>
              <c:f>TCD_AGE_SEXE!$B$5:$B$12</c:f>
              <c:numCache>
                <c:formatCode>General</c:formatCode>
                <c:ptCount val="7"/>
                <c:pt idx="2">
                  <c:v>17</c:v>
                </c:pt>
                <c:pt idx="3">
                  <c:v>22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TCD_AGE_SEXE!$C$3:$C$4</c:f>
              <c:strCache>
                <c:ptCount val="1"/>
                <c:pt idx="0">
                  <c:v>Femme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dLbls>
            <c:dLbl>
              <c:idx val="0"/>
              <c:layout>
                <c:manualLayout>
                  <c:x val="-1.55696893969644E-2"/>
                  <c:y val="-4.5210262834596204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57 (1%)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472596225026797E-2"/>
                  <c:y val="-7.083829077600859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166 (4%)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979034407261001E-2"/>
                  <c:y val="2.56280279414114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1012 (21%)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25353427042199E-2"/>
                  <c:y val="-2.56280279414114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 (6%)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115 (2%)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7.6884083824234504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42 (0,8%)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06835689513614E-2"/>
                  <c:y val="2.5628027941411499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13 (0,2%)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TCD_AGE_SEXE!$A$5:$A$12</c:f>
              <c:strCache>
                <c:ptCount val="7"/>
                <c:pt idx="0">
                  <c:v>&lt;18</c:v>
                </c:pt>
                <c:pt idx="1">
                  <c:v>18 à 19</c:v>
                </c:pt>
                <c:pt idx="2">
                  <c:v>20 à 29</c:v>
                </c:pt>
                <c:pt idx="3">
                  <c:v>30 à 39</c:v>
                </c:pt>
                <c:pt idx="4">
                  <c:v>40 à 49</c:v>
                </c:pt>
                <c:pt idx="5">
                  <c:v>50 à 59</c:v>
                </c:pt>
                <c:pt idx="6">
                  <c:v>&gt;60</c:v>
                </c:pt>
              </c:strCache>
            </c:strRef>
          </c:cat>
          <c:val>
            <c:numRef>
              <c:f>TCD_AGE_SEXE!$C$5:$C$12</c:f>
              <c:numCache>
                <c:formatCode>General</c:formatCode>
                <c:ptCount val="7"/>
                <c:pt idx="0">
                  <c:v>57</c:v>
                </c:pt>
                <c:pt idx="1">
                  <c:v>166</c:v>
                </c:pt>
                <c:pt idx="2">
                  <c:v>1012</c:v>
                </c:pt>
                <c:pt idx="3">
                  <c:v>301</c:v>
                </c:pt>
                <c:pt idx="4">
                  <c:v>115</c:v>
                </c:pt>
                <c:pt idx="5">
                  <c:v>42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TCD_AGE_SEXE!$D$3:$D$4</c:f>
              <c:strCache>
                <c:ptCount val="1"/>
                <c:pt idx="0">
                  <c:v>Homme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dLbl>
              <c:idx val="0"/>
              <c:layout>
                <c:manualLayout>
                  <c:x val="3.3831301679311199E-2"/>
                  <c:y val="2.5628027941411499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/>
                      <a:t>40 (0,8%)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70112028857401E-2"/>
                  <c:y val="1.0251211176564599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140 (3%)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1446 (30%)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897 (18%)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dirty="0" smtClean="0"/>
                      <a:t>377 (8%)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7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149 (3%)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7004955381377E-2"/>
                  <c:y val="-2.14048518094598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52 (1%)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TCD_AGE_SEXE!$A$5:$A$12</c:f>
              <c:strCache>
                <c:ptCount val="7"/>
                <c:pt idx="0">
                  <c:v>&lt;18</c:v>
                </c:pt>
                <c:pt idx="1">
                  <c:v>18 à 19</c:v>
                </c:pt>
                <c:pt idx="2">
                  <c:v>20 à 29</c:v>
                </c:pt>
                <c:pt idx="3">
                  <c:v>30 à 39</c:v>
                </c:pt>
                <c:pt idx="4">
                  <c:v>40 à 49</c:v>
                </c:pt>
                <c:pt idx="5">
                  <c:v>50 à 59</c:v>
                </c:pt>
                <c:pt idx="6">
                  <c:v>&gt;60</c:v>
                </c:pt>
              </c:strCache>
            </c:strRef>
          </c:cat>
          <c:val>
            <c:numRef>
              <c:f>TCD_AGE_SEXE!$D$5:$D$12</c:f>
              <c:numCache>
                <c:formatCode>General</c:formatCode>
                <c:ptCount val="7"/>
                <c:pt idx="0">
                  <c:v>40</c:v>
                </c:pt>
                <c:pt idx="1">
                  <c:v>140</c:v>
                </c:pt>
                <c:pt idx="2">
                  <c:v>1446</c:v>
                </c:pt>
                <c:pt idx="3">
                  <c:v>897</c:v>
                </c:pt>
                <c:pt idx="4">
                  <c:v>377</c:v>
                </c:pt>
                <c:pt idx="5">
                  <c:v>149</c:v>
                </c:pt>
                <c:pt idx="6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405312"/>
        <c:axId val="109406848"/>
      </c:barChart>
      <c:catAx>
        <c:axId val="10940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9406848"/>
        <c:crosses val="autoZero"/>
        <c:auto val="1"/>
        <c:lblAlgn val="ctr"/>
        <c:lblOffset val="100"/>
        <c:noMultiLvlLbl val="0"/>
      </c:catAx>
      <c:valAx>
        <c:axId val="109406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0940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r-FR"/>
    </a:p>
  </c:tx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200" baseline="0" dirty="0" smtClean="0"/>
              <a:t> </a:t>
            </a:r>
            <a:endParaRPr lang="fr-FR" sz="12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BICHAT!$A$3</c:f>
              <c:strCache>
                <c:ptCount val="1"/>
                <c:pt idx="0">
                  <c:v>HEPATITE A</c:v>
                </c:pt>
              </c:strCache>
            </c:strRef>
          </c:tx>
          <c:invertIfNegative val="0"/>
          <c:cat>
            <c:strRef>
              <c:f>BICHAT!$B$2:$G$2</c:f>
              <c:strCache>
                <c:ptCount val="6"/>
                <c:pt idx="0">
                  <c:v>&lt; 20 ans</c:v>
                </c:pt>
                <c:pt idx="1">
                  <c:v>20-30 ans</c:v>
                </c:pt>
                <c:pt idx="2">
                  <c:v>30-40 ans</c:v>
                </c:pt>
                <c:pt idx="3">
                  <c:v>40-50 ans</c:v>
                </c:pt>
                <c:pt idx="4">
                  <c:v>50-60 ans</c:v>
                </c:pt>
                <c:pt idx="5">
                  <c:v>&gt; 60 ans</c:v>
                </c:pt>
              </c:strCache>
            </c:strRef>
          </c:cat>
          <c:val>
            <c:numRef>
              <c:f>BICHAT!$B$3:$G$3</c:f>
              <c:numCache>
                <c:formatCode>General</c:formatCode>
                <c:ptCount val="6"/>
                <c:pt idx="0">
                  <c:v>11</c:v>
                </c:pt>
                <c:pt idx="1">
                  <c:v>92</c:v>
                </c:pt>
                <c:pt idx="2">
                  <c:v>46</c:v>
                </c:pt>
                <c:pt idx="3">
                  <c:v>25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BICHAT!$A$4</c:f>
              <c:strCache>
                <c:ptCount val="1"/>
                <c:pt idx="0">
                  <c:v>HEPATITE B</c:v>
                </c:pt>
              </c:strCache>
            </c:strRef>
          </c:tx>
          <c:invertIfNegative val="0"/>
          <c:cat>
            <c:strRef>
              <c:f>BICHAT!$B$2:$G$2</c:f>
              <c:strCache>
                <c:ptCount val="6"/>
                <c:pt idx="0">
                  <c:v>&lt; 20 ans</c:v>
                </c:pt>
                <c:pt idx="1">
                  <c:v>20-30 ans</c:v>
                </c:pt>
                <c:pt idx="2">
                  <c:v>30-40 ans</c:v>
                </c:pt>
                <c:pt idx="3">
                  <c:v>40-50 ans</c:v>
                </c:pt>
                <c:pt idx="4">
                  <c:v>50-60 ans</c:v>
                </c:pt>
                <c:pt idx="5">
                  <c:v>&gt; 60 ans</c:v>
                </c:pt>
              </c:strCache>
            </c:strRef>
          </c:cat>
          <c:val>
            <c:numRef>
              <c:f>BICHAT!$B$4:$G$4</c:f>
              <c:numCache>
                <c:formatCode>General</c:formatCode>
                <c:ptCount val="6"/>
                <c:pt idx="0">
                  <c:v>46</c:v>
                </c:pt>
                <c:pt idx="1">
                  <c:v>430</c:v>
                </c:pt>
                <c:pt idx="2">
                  <c:v>250</c:v>
                </c:pt>
                <c:pt idx="3">
                  <c:v>84</c:v>
                </c:pt>
                <c:pt idx="4">
                  <c:v>28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BICHAT!$A$5</c:f>
              <c:strCache>
                <c:ptCount val="1"/>
                <c:pt idx="0">
                  <c:v>DATP</c:v>
                </c:pt>
              </c:strCache>
            </c:strRef>
          </c:tx>
          <c:invertIfNegative val="0"/>
          <c:cat>
            <c:strRef>
              <c:f>BICHAT!$B$2:$G$2</c:f>
              <c:strCache>
                <c:ptCount val="6"/>
                <c:pt idx="0">
                  <c:v>&lt; 20 ans</c:v>
                </c:pt>
                <c:pt idx="1">
                  <c:v>20-30 ans</c:v>
                </c:pt>
                <c:pt idx="2">
                  <c:v>30-40 ans</c:v>
                </c:pt>
                <c:pt idx="3">
                  <c:v>40-50 ans</c:v>
                </c:pt>
                <c:pt idx="4">
                  <c:v>50-60 ans</c:v>
                </c:pt>
                <c:pt idx="5">
                  <c:v>&gt; 60 ans</c:v>
                </c:pt>
              </c:strCache>
            </c:strRef>
          </c:cat>
          <c:val>
            <c:numRef>
              <c:f>BICHAT!$B$5:$G$5</c:f>
              <c:numCache>
                <c:formatCode>General</c:formatCode>
                <c:ptCount val="6"/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BICHAT!$A$6</c:f>
              <c:strCache>
                <c:ptCount val="1"/>
                <c:pt idx="0">
                  <c:v>DATPCA</c:v>
                </c:pt>
              </c:strCache>
            </c:strRef>
          </c:tx>
          <c:invertIfNegative val="0"/>
          <c:cat>
            <c:strRef>
              <c:f>BICHAT!$B$2:$G$2</c:f>
              <c:strCache>
                <c:ptCount val="6"/>
                <c:pt idx="0">
                  <c:v>&lt; 20 ans</c:v>
                </c:pt>
                <c:pt idx="1">
                  <c:v>20-30 ans</c:v>
                </c:pt>
                <c:pt idx="2">
                  <c:v>30-40 ans</c:v>
                </c:pt>
                <c:pt idx="3">
                  <c:v>40-50 ans</c:v>
                </c:pt>
                <c:pt idx="4">
                  <c:v>50-60 ans</c:v>
                </c:pt>
                <c:pt idx="5">
                  <c:v>&gt; 60 ans</c:v>
                </c:pt>
              </c:strCache>
            </c:strRef>
          </c:cat>
          <c:val>
            <c:numRef>
              <c:f>BICHAT!$B$6:$G$6</c:f>
              <c:numCache>
                <c:formatCode>General</c:formatCode>
                <c:ptCount val="6"/>
                <c:pt idx="1">
                  <c:v>25</c:v>
                </c:pt>
                <c:pt idx="2">
                  <c:v>17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698432"/>
        <c:axId val="87704320"/>
        <c:axId val="0"/>
      </c:bar3DChart>
      <c:catAx>
        <c:axId val="87698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7704320"/>
        <c:crosses val="autoZero"/>
        <c:auto val="1"/>
        <c:lblAlgn val="ctr"/>
        <c:lblOffset val="100"/>
        <c:noMultiLvlLbl val="0"/>
      </c:catAx>
      <c:valAx>
        <c:axId val="87704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7698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DAE896"/>
        </a:gs>
        <a:gs pos="50000">
          <a:srgbClr val="E9E9C7"/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0.39083</cdr:x>
      <cdr:y>0.92759</cdr:y>
    </cdr:from>
    <cdr:to>
      <cdr:x>0.6675</cdr:x>
      <cdr:y>1</cdr:y>
    </cdr:to>
    <cdr:sp macro="" textlink="">
      <cdr:nvSpPr>
        <cdr:cNvPr id="2" name="ZoneTexte 2"/>
        <cdr:cNvSpPr txBox="1"/>
      </cdr:nvSpPr>
      <cdr:spPr>
        <a:xfrm xmlns:a="http://schemas.openxmlformats.org/drawingml/2006/main">
          <a:off x="1489075" y="2562225"/>
          <a:ext cx="1054100" cy="2000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dirty="0"/>
            <a:t>Classe d'âge</a:t>
          </a:r>
        </a:p>
      </cdr:txBody>
    </cdr:sp>
  </cdr:relSizeAnchor>
  <cdr:relSizeAnchor xmlns:cdr="http://schemas.openxmlformats.org/drawingml/2006/chartDrawing">
    <cdr:from>
      <cdr:x>0.59352</cdr:x>
      <cdr:y>0</cdr:y>
    </cdr:from>
    <cdr:to>
      <cdr:x>0.98889</cdr:x>
      <cdr:y>0.37257</cdr:y>
    </cdr:to>
    <cdr:sp macro="" textlink="">
      <cdr:nvSpPr>
        <cdr:cNvPr id="3" name="Ellipse 2"/>
        <cdr:cNvSpPr/>
      </cdr:nvSpPr>
      <cdr:spPr>
        <a:xfrm xmlns:a="http://schemas.openxmlformats.org/drawingml/2006/main">
          <a:off x="4686589" y="0"/>
          <a:ext cx="3121891" cy="155906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altLang="fr-FR" sz="2000" dirty="0" smtClean="0">
              <a:solidFill>
                <a:schemeClr val="tx1"/>
              </a:solidFill>
            </a:rPr>
            <a:t>Consultants de moins de 25 ans : 36,7% (1782/4862)</a:t>
          </a:r>
          <a:endParaRPr lang="fr-FR" altLang="fr-FR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0.65025</cdr:x>
      <cdr:y>0.45644</cdr:y>
    </cdr:from>
    <cdr:to>
      <cdr:x>1</cdr:x>
      <cdr:y>0.63296</cdr:y>
    </cdr:to>
    <cdr:sp macro="" textlink="">
      <cdr:nvSpPr>
        <cdr:cNvPr id="4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34551" y="1910051"/>
          <a:ext cx="2761673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  <a:prstDash val="solid"/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fr-FR" altLang="fr-FR" sz="1050" b="1" dirty="0" smtClean="0">
              <a:solidFill>
                <a:srgbClr val="92D050"/>
              </a:solidFill>
              <a:latin typeface="Arial" charset="0"/>
            </a:rPr>
            <a:t>Hommes </a:t>
          </a:r>
          <a:r>
            <a:rPr lang="fr-FR" altLang="fr-FR" sz="1050" b="1" dirty="0">
              <a:solidFill>
                <a:srgbClr val="92D050"/>
              </a:solidFill>
              <a:latin typeface="Arial" charset="0"/>
            </a:rPr>
            <a:t>: 63,8% (3101/4862)</a:t>
          </a:r>
        </a:p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fr-FR" altLang="fr-FR" sz="1050" b="1" dirty="0">
              <a:solidFill>
                <a:srgbClr val="800080"/>
              </a:solidFill>
              <a:latin typeface="Arial" charset="0"/>
            </a:rPr>
            <a:t>Femmes : 35,1% (1706/4862)</a:t>
          </a:r>
        </a:p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fr-FR" altLang="fr-FR" sz="1050" b="1" dirty="0">
              <a:solidFill>
                <a:srgbClr val="FF9900"/>
              </a:solidFill>
              <a:latin typeface="Arial" charset="0"/>
            </a:rPr>
            <a:t>Transgenres* : 1,1% (55/4862</a:t>
          </a:r>
          <a:r>
            <a:rPr lang="fr-FR" altLang="fr-FR" sz="1050" b="1" dirty="0" smtClean="0">
              <a:solidFill>
                <a:srgbClr val="FF9900"/>
              </a:solidFill>
              <a:latin typeface="Arial" charset="0"/>
            </a:rPr>
            <a:t>)</a:t>
          </a:r>
        </a:p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r>
            <a:rPr lang="fr-FR" altLang="fr-FR" sz="1050" b="1" dirty="0" smtClean="0">
              <a:solidFill>
                <a:srgbClr val="FF9900"/>
              </a:solidFill>
              <a:latin typeface="Arial" charset="0"/>
            </a:rPr>
            <a:t>**</a:t>
          </a:r>
          <a:r>
            <a:rPr lang="fr-FR" altLang="fr-FR" sz="1050" b="1" dirty="0">
              <a:solidFill>
                <a:srgbClr val="FF9900"/>
              </a:solidFill>
              <a:latin typeface="Arial" charset="0"/>
            </a:rPr>
            <a:t>Transsexuels + Travestis (=5F + 50H)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1AB3-5198-AD42-8BA8-3E331D730E1E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5B82D-08B8-5341-868F-2AE16BF2E0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ED695-71FE-4454-AFE6-5249E3B1FAA3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0997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1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25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4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9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3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5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7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26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1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4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B33BD-D253-4E42-B6DD-49582810F249}" type="datetimeFigureOut">
              <a:rPr lang="fr-FR" smtClean="0"/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15B5-B4C3-FA44-8F4D-5767B37EB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35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Vaccination et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CeGIDD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6489" y="5698792"/>
            <a:ext cx="3038780" cy="895927"/>
          </a:xfrm>
        </p:spPr>
        <p:txBody>
          <a:bodyPr>
            <a:normAutofit/>
          </a:bodyPr>
          <a:lstStyle/>
          <a:p>
            <a:pPr algn="l"/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 Bao-Chau Phung</a:t>
            </a:r>
          </a:p>
          <a:p>
            <a:pPr algn="l"/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Hôpital Bichat Claude Bernard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617975" y="5943894"/>
            <a:ext cx="217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2 décembre 2015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fr-FR" dirty="0">
                <a:latin typeface="Arial" charset="0"/>
                <a:ea typeface="Geneva" charset="0"/>
                <a:cs typeface="Arial" charset="0"/>
              </a:rPr>
              <a:t>Vaccination contre les papillomavirus humains HPV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9794" y="1617157"/>
            <a:ext cx="7897005" cy="37371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2/ </a:t>
            </a:r>
            <a:r>
              <a:rPr lang="fr-F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de la vaccination sur les lésions</a:t>
            </a:r>
          </a:p>
          <a:p>
            <a:pPr lvl="1"/>
            <a:r>
              <a:rPr lang="fr-FR" dirty="0">
                <a:latin typeface="Arial" charset="0"/>
                <a:ea typeface="Geneva" charset="0"/>
                <a:cs typeface="Arial" charset="0"/>
              </a:rPr>
              <a:t>Efficacité directe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sur </a:t>
            </a:r>
            <a:r>
              <a:rPr lang="fr-FR" dirty="0">
                <a:latin typeface="Arial" charset="0"/>
                <a:ea typeface="Geneva" charset="0"/>
                <a:cs typeface="Arial" charset="0"/>
              </a:rPr>
              <a:t>les condylomes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génitaux</a:t>
            </a:r>
          </a:p>
          <a:p>
            <a:pPr lvl="2"/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Réduction </a:t>
            </a:r>
            <a:r>
              <a:rPr lang="fr-FR" sz="2300" dirty="0">
                <a:latin typeface="Arial" charset="0"/>
                <a:ea typeface="Geneva" charset="0"/>
                <a:cs typeface="Arial" charset="0"/>
              </a:rPr>
              <a:t>du taux de condylomes chez jeunes filles de moins de 21 ans, de </a:t>
            </a:r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18,6% </a:t>
            </a:r>
            <a:r>
              <a:rPr lang="fr-FR" sz="2300" dirty="0">
                <a:latin typeface="Arial" charset="0"/>
                <a:ea typeface="Geneva" charset="0"/>
                <a:cs typeface="Arial" charset="0"/>
              </a:rPr>
              <a:t>à </a:t>
            </a:r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1,1% en 2014 en Australie (1)</a:t>
            </a:r>
          </a:p>
          <a:p>
            <a:pPr lvl="2"/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Taux de condylomes chez les hommes hétérosexuels du même âge réduit de 22,9% à 2,9% sans modification du taux chez HSH: immunité de groupe (2)</a:t>
            </a:r>
          </a:p>
          <a:p>
            <a:pPr lvl="2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Diminution des lésions cervicales</a:t>
            </a:r>
          </a:p>
          <a:p>
            <a:pPr lvl="2"/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Incidence des lésions de haut grade chez &lt;18 ans en Australie (3)</a:t>
            </a:r>
          </a:p>
          <a:p>
            <a:pPr lvl="2"/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Réduction des CIN2 associés HPV16/18 de 53,6% à 28,4% chez femmes ayant au moins une dose de vaccin aux EU (4)</a:t>
            </a:r>
          </a:p>
          <a:p>
            <a:pPr lvl="2"/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Pas de données en France avant 2018 (1</a:t>
            </a:r>
            <a:r>
              <a:rPr lang="fr-FR" sz="2300" baseline="30000" dirty="0" smtClean="0">
                <a:latin typeface="Arial" charset="0"/>
                <a:ea typeface="Geneva" charset="0"/>
                <a:cs typeface="Arial" charset="0"/>
              </a:rPr>
              <a:t>er</a:t>
            </a:r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 frottis à 25 ans)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89794" y="5537200"/>
            <a:ext cx="78970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fi-FI" sz="900" dirty="0" err="1" smtClean="0"/>
              <a:t>Chow</a:t>
            </a:r>
            <a:r>
              <a:rPr lang="fi-FI" sz="900" dirty="0" smtClean="0"/>
              <a:t> </a:t>
            </a:r>
            <a:r>
              <a:rPr lang="fi-FI" sz="900" dirty="0"/>
              <a:t>EP, </a:t>
            </a:r>
            <a:r>
              <a:rPr lang="fi-FI" sz="900" dirty="0" smtClean="0"/>
              <a:t>et al. </a:t>
            </a:r>
            <a:r>
              <a:rPr lang="en-US" sz="900" dirty="0" smtClean="0"/>
              <a:t>Ongoing </a:t>
            </a:r>
            <a:r>
              <a:rPr lang="en-US" sz="900" dirty="0"/>
              <a:t>decline in genital warts among young heterosexuals 7 years after the Australian human papillomavirus (HPV) vaccination </a:t>
            </a:r>
            <a:r>
              <a:rPr lang="en-US" sz="900" dirty="0" err="1"/>
              <a:t>programme</a:t>
            </a:r>
            <a:r>
              <a:rPr lang="fi-FI" sz="900" dirty="0"/>
              <a:t> Sex </a:t>
            </a:r>
            <a:r>
              <a:rPr lang="fi-FI" sz="900" dirty="0" err="1"/>
              <a:t>Transm</a:t>
            </a:r>
            <a:r>
              <a:rPr lang="fi-FI" sz="900" dirty="0"/>
              <a:t> </a:t>
            </a:r>
            <a:r>
              <a:rPr lang="fi-FI" sz="900" dirty="0" err="1"/>
              <a:t>Infect</a:t>
            </a:r>
            <a:r>
              <a:rPr lang="fi-FI" sz="900" dirty="0"/>
              <a:t>. 2014 </a:t>
            </a:r>
            <a:r>
              <a:rPr lang="fi-FI" sz="900" dirty="0" err="1"/>
              <a:t>Oct</a:t>
            </a:r>
            <a:r>
              <a:rPr lang="fi-FI" sz="900" dirty="0"/>
              <a:t> 10. pii: sextrans-2014-051813</a:t>
            </a:r>
            <a:r>
              <a:rPr lang="fi-FI" sz="900" dirty="0" smtClean="0"/>
              <a:t>.</a:t>
            </a:r>
          </a:p>
          <a:p>
            <a:pPr marL="228600" indent="-228600">
              <a:buFontTx/>
              <a:buAutoNum type="arabicParenBoth"/>
            </a:pPr>
            <a:r>
              <a:rPr lang="de-DE" sz="900" dirty="0"/>
              <a:t>Read TR, </a:t>
            </a:r>
            <a:r>
              <a:rPr lang="de-DE" sz="900" dirty="0" smtClean="0"/>
              <a:t>et al. </a:t>
            </a:r>
            <a:r>
              <a:rPr lang="en-US" sz="900" dirty="0" smtClean="0"/>
              <a:t>The </a:t>
            </a:r>
            <a:r>
              <a:rPr lang="en-US" sz="900" dirty="0"/>
              <a:t>near disappearance of genital warts in young women 4 years after commencing a national human papillomavirus (HPV) vaccination </a:t>
            </a:r>
            <a:r>
              <a:rPr lang="en-US" sz="900" dirty="0" err="1"/>
              <a:t>programme</a:t>
            </a:r>
            <a:r>
              <a:rPr lang="en-US" sz="900" dirty="0"/>
              <a:t>. </a:t>
            </a:r>
            <a:r>
              <a:rPr lang="de-DE" sz="900" dirty="0"/>
              <a:t>Sex </a:t>
            </a:r>
            <a:r>
              <a:rPr lang="de-DE" sz="900" dirty="0" err="1"/>
              <a:t>Transm</a:t>
            </a:r>
            <a:r>
              <a:rPr lang="de-DE" sz="900" dirty="0"/>
              <a:t> </a:t>
            </a:r>
            <a:r>
              <a:rPr lang="de-DE" sz="900" dirty="0" err="1"/>
              <a:t>Infect</a:t>
            </a:r>
            <a:r>
              <a:rPr lang="de-DE" sz="900" dirty="0"/>
              <a:t>. 2011 Dec;87(7)544-7</a:t>
            </a:r>
            <a:r>
              <a:rPr lang="de-DE" sz="900" dirty="0" smtClean="0"/>
              <a:t>.</a:t>
            </a:r>
          </a:p>
          <a:p>
            <a:pPr marL="228600" indent="-228600">
              <a:buFontTx/>
              <a:buAutoNum type="arabicParenBoth"/>
            </a:pPr>
            <a:r>
              <a:rPr lang="en-US" sz="900" dirty="0" err="1"/>
              <a:t>Brotherton</a:t>
            </a:r>
            <a:r>
              <a:rPr lang="en-US" sz="900" dirty="0"/>
              <a:t> JM, </a:t>
            </a:r>
            <a:r>
              <a:rPr lang="de-DE" sz="900" dirty="0"/>
              <a:t>et al. </a:t>
            </a:r>
            <a:r>
              <a:rPr lang="en-US" sz="900" dirty="0" smtClean="0"/>
              <a:t>Early </a:t>
            </a:r>
            <a:r>
              <a:rPr lang="en-US" sz="900" dirty="0"/>
              <a:t>effect of the HPV vaccination </a:t>
            </a:r>
            <a:r>
              <a:rPr lang="en-US" sz="900" dirty="0" err="1"/>
              <a:t>programme</a:t>
            </a:r>
            <a:r>
              <a:rPr lang="en-US" sz="900" dirty="0"/>
              <a:t> on cervical abnormalities in Victoria, Australia: an ecological study. Lancet. 2011 Jun 18;377(9783):2085-92</a:t>
            </a:r>
            <a:r>
              <a:rPr lang="en-US" sz="900" dirty="0" smtClean="0"/>
              <a:t>.</a:t>
            </a:r>
          </a:p>
          <a:p>
            <a:pPr marL="228600" indent="-228600">
              <a:buFontTx/>
              <a:buAutoNum type="arabicParenBoth"/>
            </a:pPr>
            <a:r>
              <a:rPr lang="pl-PL" sz="900" dirty="0" err="1"/>
              <a:t>Hariri</a:t>
            </a:r>
            <a:r>
              <a:rPr lang="pl-PL" sz="900" dirty="0"/>
              <a:t> S, </a:t>
            </a:r>
            <a:r>
              <a:rPr lang="de-DE" sz="900" dirty="0"/>
              <a:t>et </a:t>
            </a:r>
            <a:r>
              <a:rPr lang="de-DE" sz="900" dirty="0" smtClean="0"/>
              <a:t>al</a:t>
            </a:r>
            <a:r>
              <a:rPr lang="pl-PL" sz="900" dirty="0" smtClean="0"/>
              <a:t>. </a:t>
            </a:r>
            <a:r>
              <a:rPr lang="en-US" sz="900" dirty="0"/>
              <a:t>Reduction in HPV 16/18-associated high grade cervical lesions following HPV vaccine introduction in the United States - 2008-2012. </a:t>
            </a:r>
            <a:r>
              <a:rPr lang="pl-PL" sz="900" dirty="0" err="1"/>
              <a:t>Vaccine</a:t>
            </a:r>
            <a:r>
              <a:rPr lang="pl-PL" sz="900" dirty="0"/>
              <a:t>. 2015 Mar 24;33(13):1608-13. </a:t>
            </a:r>
            <a:endParaRPr lang="en-US" sz="900" b="1" dirty="0"/>
          </a:p>
          <a:p>
            <a:pPr marL="228600" indent="-228600">
              <a:buFontTx/>
              <a:buAutoNum type="arabicParenBoth"/>
            </a:pPr>
            <a:endParaRPr lang="en-US" sz="900" dirty="0"/>
          </a:p>
          <a:p>
            <a:pPr marL="228600" indent="-228600">
              <a:buFontTx/>
              <a:buAutoNum type="arabicParenBoth"/>
            </a:pPr>
            <a:endParaRPr lang="de-DE" sz="900" dirty="0"/>
          </a:p>
          <a:p>
            <a:pPr marL="228600" indent="-228600">
              <a:buAutoNum type="arabicParenBoth"/>
            </a:pPr>
            <a:endParaRPr lang="fi-FI" sz="900" dirty="0"/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9479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Vaccination contre les </a:t>
            </a:r>
            <a:r>
              <a:rPr lang="fr-FR" dirty="0">
                <a:latin typeface="Arial" charset="0"/>
                <a:ea typeface="Geneva" charset="0"/>
                <a:cs typeface="Arial" charset="0"/>
              </a:rPr>
              <a:t>p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apillomavirus humains HPV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747520"/>
            <a:ext cx="7896225" cy="4378643"/>
          </a:xfrm>
        </p:spPr>
        <p:txBody>
          <a:bodyPr>
            <a:normAutofit/>
          </a:bodyPr>
          <a:lstStyle/>
          <a:p>
            <a:pPr lvl="1" eaLnBrk="1" hangingPunct="1"/>
            <a:r>
              <a:rPr lang="fr-FR" sz="2200" dirty="0">
                <a:latin typeface="Arial" charset="0"/>
                <a:ea typeface="Geneva" charset="0"/>
                <a:cs typeface="Arial" charset="0"/>
              </a:rPr>
              <a:t>2 vaccins prophylactiques disponibles en </a:t>
            </a:r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France</a:t>
            </a:r>
          </a:p>
          <a:p>
            <a:pPr lvl="2" eaLnBrk="1" hangingPunct="1"/>
            <a:r>
              <a:rPr lang="fr-FR" sz="1600" dirty="0" smtClean="0">
                <a:latin typeface="Arial" charset="0"/>
                <a:ea typeface="Geneva" charset="0"/>
                <a:cs typeface="Arial" charset="0"/>
              </a:rPr>
              <a:t>Quadrivalent : génotypes 6, 11, 16, 18</a:t>
            </a:r>
          </a:p>
          <a:p>
            <a:pPr lvl="2" eaLnBrk="1" hangingPunct="1"/>
            <a:r>
              <a:rPr lang="fr-FR" sz="1600" dirty="0" smtClean="0">
                <a:latin typeface="Arial" charset="0"/>
                <a:ea typeface="Geneva" charset="0"/>
                <a:cs typeface="Arial" charset="0"/>
              </a:rPr>
              <a:t>Bivalent : génotypes 16 et </a:t>
            </a:r>
            <a:r>
              <a:rPr lang="fr-FR" sz="1600" dirty="0" smtClean="0">
                <a:latin typeface="Arial" charset="0"/>
                <a:ea typeface="Geneva" charset="0"/>
                <a:cs typeface="Arial" charset="0"/>
              </a:rPr>
              <a:t>18</a:t>
            </a:r>
          </a:p>
          <a:p>
            <a:pPr lvl="2" eaLnBrk="1" hangingPunct="1"/>
            <a:endParaRPr lang="fr-FR" sz="1600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sz="2200" dirty="0">
                <a:latin typeface="Arial" charset="0"/>
                <a:ea typeface="Geneva" charset="0"/>
                <a:cs typeface="Arial" charset="0"/>
              </a:rPr>
              <a:t>Recommandation </a:t>
            </a:r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de vaccination contre HPV en 2007</a:t>
            </a:r>
          </a:p>
          <a:p>
            <a:pPr lvl="1" eaLnBrk="1" hangingPunct="1"/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Age de vaccination révisé: chez </a:t>
            </a:r>
            <a:r>
              <a:rPr lang="fr-FR" sz="2200" dirty="0">
                <a:latin typeface="Arial" charset="0"/>
                <a:ea typeface="Geneva" charset="0"/>
                <a:cs typeface="Arial" charset="0"/>
              </a:rPr>
              <a:t>les jeunes filles entre 11 et 14 ans ou en rattrapage vaccinal entre 15 et 19 </a:t>
            </a:r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ans révolus (2012</a:t>
            </a:r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), sans notion de début d’activité sexuelle.</a:t>
            </a:r>
          </a:p>
          <a:p>
            <a:pPr marL="457200" lvl="1" indent="0" eaLnBrk="1" hangingPunct="1">
              <a:buNone/>
            </a:pPr>
            <a:endParaRPr lang="fr-FR" sz="2200" dirty="0">
              <a:latin typeface="Arial" charset="0"/>
              <a:ea typeface="Geneva" charset="0"/>
              <a:cs typeface="Arial" charset="0"/>
            </a:endParaRPr>
          </a:p>
          <a:p>
            <a:pPr marL="457200" lvl="1" indent="0" eaLnBrk="1" hangingPunct="1">
              <a:buNone/>
            </a:pPr>
            <a:r>
              <a:rPr lang="fr-FR" sz="1800" dirty="0" smtClean="0">
                <a:latin typeface="Arial" charset="0"/>
                <a:ea typeface="Geneva" charset="0"/>
                <a:cs typeface="Arial" charset="0"/>
              </a:rPr>
              <a:t>              </a:t>
            </a:r>
            <a:r>
              <a:rPr lang="fr-FR" sz="1800" b="1" dirty="0" smtClean="0">
                <a:latin typeface="Arial" charset="0"/>
                <a:ea typeface="Geneva" charset="0"/>
                <a:cs typeface="Arial" charset="0"/>
              </a:rPr>
              <a:t>fenêtre serrée entre possibilité de vaccination et fin de              		rattrapage</a:t>
            </a:r>
            <a:endParaRPr lang="fr-FR" sz="1800" b="1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4" name="Flèche droite rayée 3"/>
          <p:cNvSpPr/>
          <p:nvPr/>
        </p:nvSpPr>
        <p:spPr>
          <a:xfrm>
            <a:off x="710296" y="5356444"/>
            <a:ext cx="1270000" cy="447040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7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Vaccination contre les papillomavirus humains HPV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635760"/>
            <a:ext cx="7896225" cy="438880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Couverture vaccinale en France </a:t>
            </a:r>
            <a:r>
              <a:rPr lang="fr-FR" dirty="0">
                <a:latin typeface="Arial" charset="0"/>
                <a:ea typeface="Geneva" charset="0"/>
                <a:cs typeface="Arial" charset="0"/>
              </a:rPr>
              <a:t>31 décembre 2011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 </a:t>
            </a:r>
            <a:r>
              <a:rPr lang="fr-FR" dirty="0">
                <a:latin typeface="Arial" charset="0"/>
                <a:ea typeface="Geneva" charset="0"/>
                <a:cs typeface="Arial" charset="0"/>
              </a:rPr>
              <a:t>(1)</a:t>
            </a:r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Faible:</a:t>
            </a:r>
          </a:p>
          <a:p>
            <a:pPr lvl="2" eaLnBrk="1" hangingPunct="1"/>
            <a:r>
              <a:rPr lang="fr-FR" sz="2300" dirty="0">
                <a:latin typeface="Arial" charset="0"/>
                <a:ea typeface="Geneva" charset="0"/>
                <a:cs typeface="Arial" charset="0"/>
              </a:rPr>
              <a:t>45,3% filles de 15-17 ans: vaccination HPV </a:t>
            </a:r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débutée</a:t>
            </a:r>
            <a:endParaRPr lang="fr-FR" sz="2300" dirty="0">
              <a:latin typeface="Arial" charset="0"/>
              <a:ea typeface="Geneva" charset="0"/>
              <a:cs typeface="Arial" charset="0"/>
            </a:endParaRPr>
          </a:p>
          <a:p>
            <a:pPr lvl="2" eaLnBrk="1" hangingPunct="1"/>
            <a:r>
              <a:rPr lang="fr-FR" sz="2300" dirty="0">
                <a:latin typeface="Arial" charset="0"/>
                <a:ea typeface="Geneva" charset="0"/>
                <a:cs typeface="Arial" charset="0"/>
              </a:rPr>
              <a:t>29,9 % : 3 doses </a:t>
            </a:r>
            <a:r>
              <a:rPr lang="fr-FR" sz="2300" dirty="0" smtClean="0">
                <a:latin typeface="Arial" charset="0"/>
                <a:ea typeface="Geneva" charset="0"/>
                <a:cs typeface="Arial" charset="0"/>
              </a:rPr>
              <a:t>reçues</a:t>
            </a:r>
          </a:p>
          <a:p>
            <a:pPr lvl="1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Couverture vaccinale pour une dose a diminué: </a:t>
            </a: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Progression de la couverture vaccinale à l’âge de 14 ans jusqu’à </a:t>
            </a:r>
            <a:r>
              <a:rPr lang="fr-FR" dirty="0">
                <a:latin typeface="Arial" charset="0"/>
                <a:ea typeface="Geneva" charset="0"/>
                <a:cs typeface="Arial" charset="0"/>
              </a:rPr>
              <a:t>2010 puis diminution dans toutes les classes d’âge au cours de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2011</a:t>
            </a:r>
          </a:p>
          <a:p>
            <a:pPr lvl="1"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I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nfléchissement de l’adhésion à la vaccination entre 2010 et 2011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51665"/>
              </p:ext>
            </p:extLst>
          </p:nvPr>
        </p:nvGraphicFramePr>
        <p:xfrm>
          <a:off x="2397760" y="3222112"/>
          <a:ext cx="3870960" cy="121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2800"/>
                <a:gridCol w="792480"/>
                <a:gridCol w="995680"/>
              </a:tblGrid>
              <a:tr h="27051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2010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2011</a:t>
                      </a:r>
                      <a:endParaRPr lang="fr-FR" sz="1400" dirty="0"/>
                    </a:p>
                  </a:txBody>
                  <a:tcPr/>
                </a:tc>
              </a:tr>
              <a:tr h="2705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Jeunes filles de 16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49,9%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46,8%</a:t>
                      </a:r>
                      <a:endParaRPr lang="fr-FR" sz="1400" dirty="0"/>
                    </a:p>
                  </a:txBody>
                  <a:tcPr/>
                </a:tc>
              </a:tr>
              <a:tr h="27051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Jeunes filles de 15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39,4%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35,8%</a:t>
                      </a:r>
                      <a:endParaRPr lang="fr-FR" sz="1400" dirty="0"/>
                    </a:p>
                  </a:txBody>
                  <a:tcPr/>
                </a:tc>
              </a:tr>
              <a:tr h="27051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Jeunes filles de 14 ans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22,5%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15,8%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65200" y="6248400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 dirty="0" smtClean="0"/>
              <a:t>(1) Fonteneau </a:t>
            </a:r>
            <a:r>
              <a:rPr lang="fr-FR" sz="900" dirty="0" smtClean="0"/>
              <a:t>L</a:t>
            </a:r>
            <a:r>
              <a:rPr lang="fr-FR" sz="900" dirty="0"/>
              <a:t> </a:t>
            </a:r>
            <a:r>
              <a:rPr lang="fr-FR" sz="900" dirty="0" smtClean="0"/>
              <a:t>et al. (</a:t>
            </a:r>
            <a:r>
              <a:rPr lang="fr-FR" sz="900" dirty="0"/>
              <a:t>2013) </a:t>
            </a:r>
            <a:r>
              <a:rPr lang="es-ES_tradnl" sz="900" dirty="0" err="1"/>
              <a:t>Estimation</a:t>
            </a:r>
            <a:r>
              <a:rPr lang="es-ES_tradnl" sz="900" dirty="0"/>
              <a:t> </a:t>
            </a:r>
            <a:r>
              <a:rPr lang="fr-FR" sz="900" dirty="0"/>
              <a:t>des couvertures </a:t>
            </a:r>
            <a:r>
              <a:rPr lang="es-ES_tradnl" sz="900" dirty="0" err="1"/>
              <a:t>vaccinales</a:t>
            </a:r>
            <a:r>
              <a:rPr lang="es-ES_tradnl" sz="900" dirty="0"/>
              <a:t> </a:t>
            </a:r>
            <a:r>
              <a:rPr lang="fr-FR" sz="900" dirty="0"/>
              <a:t>en France à partir de l’Échantillon généraliste des bénéficiaires (EGB) : exemples de la </a:t>
            </a:r>
            <a:r>
              <a:rPr lang="en-US" sz="900" dirty="0" err="1"/>
              <a:t>rougeole</a:t>
            </a:r>
            <a:r>
              <a:rPr lang="en-US" sz="900" dirty="0"/>
              <a:t>, </a:t>
            </a:r>
            <a:r>
              <a:rPr lang="fr-FR" sz="900" dirty="0"/>
              <a:t>de l’hépatite B et de la </a:t>
            </a:r>
            <a:r>
              <a:rPr lang="es-ES_tradnl" sz="900" dirty="0" err="1"/>
              <a:t>vaccination</a:t>
            </a:r>
            <a:r>
              <a:rPr lang="es-ES_tradnl" sz="900" dirty="0"/>
              <a:t> </a:t>
            </a:r>
            <a:r>
              <a:rPr lang="fr-FR" sz="900" dirty="0"/>
              <a:t>HPV. BEH 8-9: 72-76</a:t>
            </a:r>
          </a:p>
          <a:p>
            <a:endParaRPr lang="fi-FI" sz="900" dirty="0"/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233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Vaccination contre le méningocoque C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657033"/>
            <a:ext cx="7896225" cy="4083367"/>
          </a:xfrm>
        </p:spPr>
        <p:txBody>
          <a:bodyPr>
            <a:noAutofit/>
          </a:bodyPr>
          <a:lstStyle/>
          <a:p>
            <a:pPr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Infections invasives à méningocoque (IIM): maladie à déclaration </a:t>
            </a:r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obligatoire</a:t>
            </a:r>
          </a:p>
          <a:p>
            <a:pPr eaLnBrk="1" hangingPunct="1"/>
            <a:endParaRPr lang="fr-FR" sz="2000" dirty="0" smtClean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Recommandation de vaccination par vaccin méningocoque C à 12 mois et en rattrapage jusqu’à 24 ans (2010</a:t>
            </a:r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)</a:t>
            </a:r>
          </a:p>
          <a:p>
            <a:pPr eaLnBrk="1" hangingPunct="1"/>
            <a:endParaRPr lang="fr-FR" sz="2000" dirty="0" smtClean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Avis du HCSP du 01/07/2013: extension de recommandation au delà de 24 ans chez les HSH vivant en région parisienne ou devant assister à des manifestations liées à la communauté </a:t>
            </a:r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gay</a:t>
            </a:r>
            <a:endParaRPr lang="fr-FR" sz="2000" dirty="0" smtClean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4720" y="5984240"/>
            <a:ext cx="77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(1) </a:t>
            </a:r>
            <a:r>
              <a:rPr lang="en-US" sz="900" dirty="0" err="1" smtClean="0"/>
              <a:t>Aubert</a:t>
            </a:r>
            <a:r>
              <a:rPr lang="en-US" sz="900" dirty="0" smtClean="0"/>
              <a:t> </a:t>
            </a:r>
            <a:r>
              <a:rPr lang="en-US" sz="900" dirty="0"/>
              <a:t>L, </a:t>
            </a:r>
            <a:r>
              <a:rPr lang="de-DE" sz="900" dirty="0"/>
              <a:t>et al. </a:t>
            </a:r>
            <a:r>
              <a:rPr lang="en-US" sz="900" dirty="0" err="1" smtClean="0"/>
              <a:t>Serogroup</a:t>
            </a:r>
            <a:r>
              <a:rPr lang="en-US" sz="900" dirty="0" smtClean="0"/>
              <a:t> </a:t>
            </a:r>
            <a:r>
              <a:rPr lang="en-US" sz="900" dirty="0"/>
              <a:t>C invasive meningococcal disease among men who have sex with men and in gay-oriented social venues in the Paris region: July 2013 to December 2014. Euro </a:t>
            </a:r>
            <a:r>
              <a:rPr lang="en-US" sz="900" dirty="0" err="1"/>
              <a:t>Surveill</a:t>
            </a:r>
            <a:r>
              <a:rPr lang="en-US" sz="900" dirty="0"/>
              <a:t>. 2015;20(3):</a:t>
            </a:r>
            <a:r>
              <a:rPr lang="en-US" sz="900" dirty="0" err="1"/>
              <a:t>pii</a:t>
            </a:r>
            <a:r>
              <a:rPr lang="en-US" sz="900" dirty="0"/>
              <a:t>=21016</a:t>
            </a:r>
            <a:endParaRPr lang="fi-FI" sz="900" dirty="0"/>
          </a:p>
          <a:p>
            <a:endParaRPr lang="en-US" sz="900" dirty="0"/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3968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Vaccination contre le méningocoque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941513"/>
            <a:ext cx="7896225" cy="41846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Augmentation de l’incidence des IIM </a:t>
            </a:r>
            <a:r>
              <a:rPr lang="fr-FR" dirty="0" err="1" smtClean="0">
                <a:latin typeface="Arial" charset="0"/>
                <a:ea typeface="Geneva" charset="0"/>
                <a:cs typeface="Arial" charset="0"/>
              </a:rPr>
              <a:t>sérogroupe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 C depuis 2013</a:t>
            </a:r>
          </a:p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Incidence des IIM C chez les HSH âgés de 25 à 59 ans dans la région de Paris (2,28 pour 100 000 habitants)</a:t>
            </a:r>
          </a:p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Nombre de cas observés 10 fois supérieurs chez les hommes: sur risque lorsque identifiés comme HSH et vivant à Paris</a:t>
            </a:r>
          </a:p>
          <a:p>
            <a:pPr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Avis réitéré en novembre 2014: </a:t>
            </a:r>
            <a:r>
              <a:rPr lang="fr-FR" b="1" dirty="0" smtClean="0">
                <a:latin typeface="Arial" charset="0"/>
                <a:ea typeface="Geneva" charset="0"/>
                <a:cs typeface="Arial" charset="0"/>
              </a:rPr>
              <a:t>recommandation chez HSH, étendue dans toute la France et toutes personnes devant assister à des manifestations liées à la communauté gay</a:t>
            </a:r>
            <a:endParaRPr lang="fr-FR" b="1" dirty="0">
              <a:latin typeface="Arial" charset="0"/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Vaccination contre le méningocoque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850073"/>
            <a:ext cx="7896225" cy="3656647"/>
          </a:xfrm>
          <a:ln>
            <a:solidFill>
              <a:srgbClr val="4F81BD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sz="2400" dirty="0" smtClean="0">
                <a:latin typeface="Arial" charset="0"/>
                <a:ea typeface="Geneva" charset="0"/>
                <a:cs typeface="Arial" charset="0"/>
              </a:rPr>
              <a:t>Taux de couverture vaccinale faible: 56% à l’âge de 2 ans et 17% entre 15 et 19 ans</a:t>
            </a:r>
          </a:p>
          <a:p>
            <a:pPr eaLnBrk="1" hangingPunct="1"/>
            <a:r>
              <a:rPr lang="fr-FR" sz="2400" dirty="0" smtClean="0">
                <a:latin typeface="Arial" charset="0"/>
                <a:ea typeface="Geneva" charset="0"/>
                <a:cs typeface="Arial" charset="0"/>
              </a:rPr>
              <a:t>Pas d’immunité de groupe</a:t>
            </a:r>
          </a:p>
          <a:p>
            <a:pPr eaLnBrk="1" hangingPunct="1"/>
            <a:r>
              <a:rPr lang="fr-FR" sz="2400" dirty="0">
                <a:latin typeface="Arial" charset="0"/>
                <a:ea typeface="Geneva" charset="0"/>
                <a:cs typeface="Arial" charset="0"/>
              </a:rPr>
              <a:t>Augmentation de incidence du </a:t>
            </a:r>
            <a:r>
              <a:rPr lang="fr-FR" sz="2400" dirty="0" err="1">
                <a:latin typeface="Arial" charset="0"/>
                <a:ea typeface="Geneva" charset="0"/>
                <a:cs typeface="Arial" charset="0"/>
              </a:rPr>
              <a:t>sérogroupe</a:t>
            </a:r>
            <a:r>
              <a:rPr lang="fr-FR" sz="2400" dirty="0">
                <a:latin typeface="Arial" charset="0"/>
                <a:ea typeface="Geneva" charset="0"/>
                <a:cs typeface="Arial" charset="0"/>
              </a:rPr>
              <a:t> C entre 2010 et 2013 (1</a:t>
            </a:r>
            <a:r>
              <a:rPr lang="fr-FR" sz="2400" dirty="0" smtClean="0">
                <a:latin typeface="Arial" charset="0"/>
                <a:ea typeface="Geneva" charset="0"/>
                <a:cs typeface="Arial" charset="0"/>
              </a:rPr>
              <a:t>)  </a:t>
            </a:r>
          </a:p>
          <a:p>
            <a:pPr eaLnBrk="1" hangingPunct="1"/>
            <a:r>
              <a:rPr lang="fr-FR" sz="2400" dirty="0" smtClean="0">
                <a:latin typeface="Arial" charset="0"/>
                <a:ea typeface="Geneva" charset="0"/>
                <a:cs typeface="Arial" charset="0"/>
              </a:rPr>
              <a:t>Pas de campagne de vaccination durant été 2013</a:t>
            </a:r>
          </a:p>
          <a:p>
            <a:pPr lvl="4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4"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marL="1828800" lvl="4" indent="0" eaLnBrk="1" hangingPunct="1">
              <a:buNone/>
            </a:pP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marL="1828800" lvl="4" indent="0" eaLnBrk="1" hangingPunct="1">
              <a:buNone/>
            </a:pPr>
            <a:r>
              <a:rPr lang="fr-FR" sz="2100" b="1" dirty="0" smtClean="0">
                <a:latin typeface="Arial" charset="0"/>
                <a:ea typeface="Geneva" charset="0"/>
                <a:cs typeface="Arial" charset="0"/>
              </a:rPr>
              <a:t>Rôle à jouer des </a:t>
            </a:r>
            <a:r>
              <a:rPr lang="fr-FR" sz="2100" b="1" dirty="0" err="1" smtClean="0">
                <a:latin typeface="Arial" charset="0"/>
                <a:ea typeface="Geneva" charset="0"/>
                <a:cs typeface="Arial" charset="0"/>
              </a:rPr>
              <a:t>CeGIDD</a:t>
            </a:r>
            <a:r>
              <a:rPr lang="fr-FR" sz="2100" b="1" dirty="0">
                <a:latin typeface="Arial" charset="0"/>
                <a:ea typeface="Geneva" charset="0"/>
                <a:cs typeface="Arial" charset="0"/>
              </a:rPr>
              <a:t> </a:t>
            </a:r>
            <a:r>
              <a:rPr lang="fr-FR" sz="2100" b="1" dirty="0" smtClean="0">
                <a:latin typeface="Arial" charset="0"/>
                <a:ea typeface="Geneva" charset="0"/>
                <a:cs typeface="Arial" charset="0"/>
              </a:rPr>
              <a:t>dans le relais et la diffusion de l’information?</a:t>
            </a:r>
            <a:endParaRPr lang="fr-FR" sz="2100" b="1" dirty="0" smtClean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3" name="Flèche droite rayée 2"/>
          <p:cNvSpPr/>
          <p:nvPr/>
        </p:nvSpPr>
        <p:spPr>
          <a:xfrm>
            <a:off x="1209040" y="4931588"/>
            <a:ext cx="1270000" cy="447040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90575" y="5933440"/>
            <a:ext cx="78962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(1) </a:t>
            </a:r>
            <a:r>
              <a:rPr lang="fr-FR" sz="900" dirty="0" err="1" smtClean="0"/>
              <a:t>Barret</a:t>
            </a:r>
            <a:r>
              <a:rPr lang="fr-FR" sz="900" dirty="0" smtClean="0"/>
              <a:t> </a:t>
            </a:r>
            <a:r>
              <a:rPr lang="fr-FR" sz="900" dirty="0"/>
              <a:t>AS, </a:t>
            </a:r>
            <a:r>
              <a:rPr lang="fr-FR" sz="900" dirty="0" smtClean="0"/>
              <a:t>et </a:t>
            </a:r>
            <a:r>
              <a:rPr lang="fr-FR" sz="900" dirty="0"/>
              <a:t>al. Les infections invasives à méningocoques en </a:t>
            </a:r>
            <a:r>
              <a:rPr lang="fr-FR" sz="900" dirty="0" smtClean="0"/>
              <a:t>France </a:t>
            </a:r>
            <a:r>
              <a:rPr lang="fr-FR" sz="900" dirty="0"/>
              <a:t>en 2012: principales caractéristiques épidémiologiques. Bull </a:t>
            </a:r>
            <a:r>
              <a:rPr lang="fr-FR" sz="900" dirty="0" err="1"/>
              <a:t>Epidémiol</a:t>
            </a:r>
            <a:r>
              <a:rPr lang="fr-FR" sz="900" dirty="0"/>
              <a:t> </a:t>
            </a:r>
            <a:r>
              <a:rPr lang="fr-FR" sz="900" dirty="0" err="1"/>
              <a:t>Hebd</a:t>
            </a:r>
            <a:r>
              <a:rPr lang="fr-FR" sz="900" dirty="0"/>
              <a:t>. 2014;(1-2):25-31.</a:t>
            </a:r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7972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 bwMode="auto">
          <a:xfrm>
            <a:off x="2201176" y="759361"/>
            <a:ext cx="2290794" cy="82741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itre 4"/>
          <p:cNvSpPr>
            <a:spLocks noGrp="1"/>
          </p:cNvSpPr>
          <p:nvPr>
            <p:ph type="title"/>
          </p:nvPr>
        </p:nvSpPr>
        <p:spPr>
          <a:xfrm>
            <a:off x="1547664" y="0"/>
            <a:ext cx="6931457" cy="607337"/>
          </a:xfr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Répartition sur le territoire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/>
          <a:stretch/>
        </p:blipFill>
        <p:spPr bwMode="auto">
          <a:xfrm>
            <a:off x="-3175" y="759360"/>
            <a:ext cx="9150350" cy="58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Expérience à la CDAG de Bichat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Convention avec la direction de l’Action sociale, de l’Enfance et de la Santé (DASES) de la ville de Paris: fournit les vaccins à la </a:t>
            </a:r>
            <a:r>
              <a:rPr lang="fr-FR" sz="1800" dirty="0" smtClean="0"/>
              <a:t>CDAG</a:t>
            </a:r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 smtClean="0"/>
              <a:t>Proposition de </a:t>
            </a:r>
            <a:r>
              <a:rPr lang="fr-FR" sz="1800" b="1" dirty="0" smtClean="0"/>
              <a:t>vaccination</a:t>
            </a:r>
            <a:r>
              <a:rPr lang="fr-FR" sz="1800" dirty="0" smtClean="0"/>
              <a:t> </a:t>
            </a:r>
            <a:r>
              <a:rPr lang="fr-FR" sz="1800" b="1" dirty="0" smtClean="0"/>
              <a:t>gratuite</a:t>
            </a:r>
            <a:r>
              <a:rPr lang="fr-FR" sz="1800" dirty="0" smtClean="0"/>
              <a:t> dans CDAG de Bichat (2007)</a:t>
            </a:r>
          </a:p>
          <a:p>
            <a:pPr lvl="1"/>
            <a:r>
              <a:rPr lang="fr-FR" sz="1800" dirty="0" smtClean="0"/>
              <a:t>Hépatite B</a:t>
            </a:r>
          </a:p>
          <a:p>
            <a:pPr lvl="1"/>
            <a:r>
              <a:rPr lang="fr-FR" sz="1800" dirty="0" smtClean="0"/>
              <a:t>Hépatite A</a:t>
            </a:r>
          </a:p>
          <a:p>
            <a:pPr lvl="1"/>
            <a:r>
              <a:rPr lang="fr-FR" sz="1800" dirty="0" smtClean="0"/>
              <a:t>Mise à jour du calendrier vaccinal: </a:t>
            </a:r>
            <a:r>
              <a:rPr lang="fr-FR" sz="1800" dirty="0" err="1" smtClean="0"/>
              <a:t>Dtcpolio</a:t>
            </a:r>
            <a:r>
              <a:rPr lang="fr-FR" sz="1800" dirty="0" smtClean="0"/>
              <a:t> et ROR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r>
              <a:rPr lang="fr-FR" sz="1800" dirty="0" smtClean="0"/>
              <a:t>Etude </a:t>
            </a:r>
            <a:r>
              <a:rPr lang="fr-FR" sz="1800" dirty="0"/>
              <a:t>pilote en 2007 à CDAG de Bichat pour évaluer les </a:t>
            </a:r>
            <a:r>
              <a:rPr lang="fr-FR" sz="1800" dirty="0" smtClean="0"/>
              <a:t>possibles obstacles </a:t>
            </a:r>
            <a:r>
              <a:rPr lang="fr-FR" sz="1800" dirty="0"/>
              <a:t>à la vaccination contre l’hépatite </a:t>
            </a:r>
            <a:r>
              <a:rPr lang="fr-FR" sz="1800" dirty="0" smtClean="0"/>
              <a:t>B: 66% des consultants déclarent accepter une vaccination</a:t>
            </a:r>
            <a:endParaRPr lang="fr-FR" sz="1800" dirty="0"/>
          </a:p>
          <a:p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7207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457200" y="101601"/>
            <a:ext cx="8229600" cy="1644072"/>
          </a:xfr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Répartition par classe d’âge des consultants à la CDAG/CIDIST de Bichat en 2014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372319"/>
              </p:ext>
            </p:extLst>
          </p:nvPr>
        </p:nvGraphicFramePr>
        <p:xfrm>
          <a:off x="790575" y="1941513"/>
          <a:ext cx="7896225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Expérience à la CDAG de Bichat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016592"/>
              </p:ext>
            </p:extLst>
          </p:nvPr>
        </p:nvGraphicFramePr>
        <p:xfrm>
          <a:off x="790575" y="1941513"/>
          <a:ext cx="724598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05"/>
                <a:gridCol w="1747520"/>
                <a:gridCol w="1727200"/>
                <a:gridCol w="188976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de consultants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5341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4867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Age moyen/médian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29/26 [13-80]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29/27 [12-81]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30/27 [14-84]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 HSH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635/ 5238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(12%)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669/4776</a:t>
                      </a:r>
                      <a:r>
                        <a:rPr lang="fr-FR" baseline="0" dirty="0" smtClean="0"/>
                        <a:t> (14%)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670/4862 (14%)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Vaccination HAV</a:t>
                      </a:r>
                    </a:p>
                    <a:p>
                      <a:r>
                        <a:rPr lang="fr-FR" dirty="0" smtClean="0"/>
                        <a:t>1 </a:t>
                      </a:r>
                      <a:r>
                        <a:rPr lang="fr-FR" dirty="0" err="1" smtClean="0"/>
                        <a:t>inj</a:t>
                      </a:r>
                      <a:r>
                        <a:rPr lang="fr-FR" dirty="0" smtClean="0"/>
                        <a:t>/</a:t>
                      </a:r>
                      <a:r>
                        <a:rPr lang="fr-FR" baseline="0" dirty="0" smtClean="0"/>
                        <a:t> 2inj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131/51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107/37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145/30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Vaccination</a:t>
                      </a:r>
                      <a:r>
                        <a:rPr lang="fr-FR" baseline="0" dirty="0" smtClean="0"/>
                        <a:t> HBV</a:t>
                      </a:r>
                    </a:p>
                    <a:p>
                      <a:r>
                        <a:rPr lang="fr-FR" baseline="0" dirty="0" smtClean="0"/>
                        <a:t>1inj/2inj/3inj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440/237/187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348/186/136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455/223/161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Consultations de dépistage anonyme et gratuit (CDAG)</a:t>
            </a:r>
            <a:endParaRPr lang="fr-FR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941513"/>
            <a:ext cx="7896225" cy="418465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Mises en place en 1988 par les pouvoirs </a:t>
            </a:r>
            <a:r>
              <a:rPr lang="fr-FR" sz="2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publics</a:t>
            </a:r>
          </a:p>
          <a:p>
            <a:pPr marL="0" indent="0" eaLnBrk="1" hangingPunct="1">
              <a:buNone/>
            </a:pPr>
            <a:endParaRPr lang="fr-FR" sz="2000" dirty="0" smtClean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eaLnBrk="1" hangingPunct="1"/>
            <a:r>
              <a:rPr lang="fr-FR" sz="2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Missions:</a:t>
            </a:r>
          </a:p>
          <a:p>
            <a:pPr lvl="1" eaLnBrk="1" hangingPunct="1"/>
            <a:r>
              <a:rPr lang="fr-FR" sz="2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Faciliter accès dépistage VIH</a:t>
            </a:r>
          </a:p>
          <a:p>
            <a:pPr lvl="1" eaLnBrk="1" hangingPunct="1"/>
            <a:r>
              <a:rPr lang="fr-FR" sz="2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1999: élargissement au dépistage des hépatites virales</a:t>
            </a:r>
          </a:p>
          <a:p>
            <a:pPr lvl="1" eaLnBrk="1" hangingPunct="1"/>
            <a:r>
              <a:rPr lang="fr-FR" sz="2000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Counseling: accueil, information, évaluation des facteurs d’exposition, conseil personnalisé, accompagnement</a:t>
            </a:r>
          </a:p>
          <a:p>
            <a:pPr lvl="1" eaLnBrk="1" hangingPunct="1"/>
            <a:endParaRPr lang="fr-FR" sz="2000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lvl="1" eaLnBrk="1" hangingPunct="1"/>
            <a:r>
              <a:rPr lang="fr-FR" sz="2000" b="1" dirty="0" smtClean="0">
                <a:latin typeface="Arial" panose="020B0604020202020204" pitchFamily="34" charset="0"/>
                <a:ea typeface="Geneva" charset="0"/>
                <a:cs typeface="Arial" panose="020B0604020202020204" pitchFamily="34" charset="0"/>
              </a:rPr>
              <a:t>Élargissement des compétences à la vaccination</a:t>
            </a:r>
          </a:p>
          <a:p>
            <a:pPr lvl="1" eaLnBrk="1" hangingPunct="1"/>
            <a:endParaRPr lang="fr-FR" sz="2000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lvl="1" eaLnBrk="1" hangingPunct="1"/>
            <a:endParaRPr lang="fr-FR" sz="2000" dirty="0" smtClean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lvl="1" eaLnBrk="1" hangingPunct="1"/>
            <a:endParaRPr lang="fr-FR" sz="2000" dirty="0" smtClean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  <a:p>
            <a:pPr eaLnBrk="1" hangingPunct="1"/>
            <a:endParaRPr lang="fr-FR" sz="2000" dirty="0">
              <a:latin typeface="Arial" panose="020B0604020202020204" pitchFamily="34" charset="0"/>
              <a:ea typeface="Genev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Vaccins réalisés à CDAG Bichat en 2014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941513"/>
            <a:ext cx="7896225" cy="4184650"/>
          </a:xfrm>
        </p:spPr>
        <p:txBody>
          <a:bodyPr/>
          <a:lstStyle/>
          <a:p>
            <a:pPr lvl="1"/>
            <a:endParaRPr lang="fr-FR" altLang="fr-FR" sz="2000" dirty="0">
              <a:solidFill>
                <a:srgbClr val="000000"/>
              </a:solidFill>
            </a:endParaRPr>
          </a:p>
          <a:p>
            <a:pPr lvl="1"/>
            <a:endParaRPr lang="fr-FR" altLang="fr-FR" sz="2000" dirty="0" smtClean="0">
              <a:solidFill>
                <a:srgbClr val="000000"/>
              </a:solidFill>
            </a:endParaRPr>
          </a:p>
          <a:p>
            <a:pPr lvl="1"/>
            <a:endParaRPr lang="fr-FR" altLang="fr-FR" sz="2000" dirty="0">
              <a:solidFill>
                <a:srgbClr val="000000"/>
              </a:solidFill>
            </a:endParaRPr>
          </a:p>
          <a:p>
            <a:pPr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36869"/>
              </p:ext>
            </p:extLst>
          </p:nvPr>
        </p:nvGraphicFramePr>
        <p:xfrm>
          <a:off x="712066" y="1941513"/>
          <a:ext cx="7896225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7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58796" y="1600200"/>
            <a:ext cx="3144982" cy="45259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CeGIDD</a:t>
            </a:r>
            <a:endParaRPr lang="fr-FR" sz="1600" dirty="0" smtClean="0"/>
          </a:p>
          <a:p>
            <a:pPr algn="ctr"/>
            <a:endParaRPr lang="fr-FR" sz="1600" dirty="0"/>
          </a:p>
          <a:p>
            <a:r>
              <a:rPr lang="fr-FR" sz="1600" dirty="0"/>
              <a:t>Lieux privilégiés pour prévention, information et </a:t>
            </a:r>
            <a:r>
              <a:rPr lang="fr-FR" sz="1600" dirty="0" smtClean="0"/>
              <a:t>vaccination d’une population</a:t>
            </a:r>
          </a:p>
          <a:p>
            <a:pPr marL="0" indent="0">
              <a:buNone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Jeune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À haut risque 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À priori peu </a:t>
            </a:r>
            <a:r>
              <a:rPr lang="fr-FR" sz="1600" dirty="0" smtClean="0"/>
              <a:t>suivie </a:t>
            </a:r>
            <a:r>
              <a:rPr lang="fr-FR" sz="1600" dirty="0"/>
              <a:t>par MT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Consultant dans une démarche de prévention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Bonne </a:t>
            </a:r>
            <a:r>
              <a:rPr lang="fr-FR" sz="1600" dirty="0" smtClean="0"/>
              <a:t>acceptation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Sensibilisée par professionnel de santé</a:t>
            </a:r>
            <a:endParaRPr lang="fr-FR" sz="1600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802908" y="1600200"/>
            <a:ext cx="3241965" cy="452596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smtClean="0"/>
              <a:t>Questions en suspens:</a:t>
            </a:r>
          </a:p>
          <a:p>
            <a:pPr algn="ctr"/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Accord parental pour vaccination des mineurs: limite pour HPV?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Carnet de vaccination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Adhésion à vaccination: gratuité des vaccins?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smtClean="0"/>
              <a:t>Temps…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665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550" y="1653332"/>
            <a:ext cx="7562850" cy="4830589"/>
          </a:xfrm>
        </p:spPr>
        <p:txBody>
          <a:bodyPr>
            <a:normAutofit/>
          </a:bodyPr>
          <a:lstStyle/>
          <a:p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Missions dans le domaine de la lutte contre l’infection par le VIH, les hépatites virales et les IST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CeGIDD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assurent l’ensemble des missions suivantes: – accueil et information de l’usager; </a:t>
            </a:r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entretien personnalisé et évaluation de ses facteurs d’exposition; – élaboration avec l’usager de son parcours de santé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dépistage et/ou examens clinique et biologique de diagnostic réalisés chez l’usager et, le cas échéant, chez ses partenaires, sous réserve de leur accord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conseil personnalisé dans un but de prévention primaire et secondaire et distribution de matériels de prévention (préservatifs, gels, digues dentaires…); 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prise en charge et suivi d’un accident d’exposition au VIH, au virus de l’hépatite B (VHB) et au virus de l’hépatite C (VHC), conformément à la réglementation en vigueur sur la dispensation des antirétroviraux ou des immunoglobulines pour l’hépatite B, ou orientation vers une structure autorisée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prise en charge médicale de l’usager porteur d’une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chlamydiose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d’une gonococcie, d’une syphilis ou de toute autre IST ne nécessitant pas une prise en charge spécialisée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orientation (voire accompagnement si nécessaire) de l’usager porteur du VIH ou d’une hépatite virale après confirmation vers une consultation médicale adaptée; 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orientation de l’usager porteur d’une IST compliquée dont le traitement nécessite une prise en charge spécialisée vers une structure de santé ou un professionnel ayant compétence pour la réaliser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prise en charge psychologique et sociale de première intention de l’usager pour l’ensemble de ces infections et orientation en cas de besoin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vaccination contre les virus de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l’hépatite B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l’hépatite A (hors indications pour les voyageurs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) et du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papillomavirus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selon les recommandations du calendrier vaccinal, et le cas échéant les vaccinations recommandées par les autorités sanitaires pour des publics cibles tels que définis au III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– réalisation éventuelle d’activités hors les murs en direction de publics cibles pour l’information, la prévention et le dépistage; – conseil et expertise auprès des professionnels locaux. </a:t>
            </a:r>
          </a:p>
        </p:txBody>
      </p:sp>
      <p:sp>
        <p:nvSpPr>
          <p:cNvPr id="4" name="Ellipse 3"/>
          <p:cNvSpPr/>
          <p:nvPr/>
        </p:nvSpPr>
        <p:spPr>
          <a:xfrm>
            <a:off x="343235" y="5190836"/>
            <a:ext cx="8459889" cy="86821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97527" y="498764"/>
            <a:ext cx="7409873" cy="707886"/>
          </a:xfrm>
          <a:prstGeom prst="rect">
            <a:avLst/>
          </a:prstGeom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Arrêté du 1</a:t>
            </a:r>
            <a:r>
              <a:rPr lang="fr-FR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juillet 2015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826" y="2004754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10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eaLnBrk="1" hangingPunct="1"/>
            <a:r>
              <a:rPr lang="fr-FR" sz="4000" dirty="0" smtClean="0">
                <a:latin typeface="Arial" charset="0"/>
                <a:ea typeface="Geneva" charset="0"/>
                <a:cs typeface="Arial" charset="0"/>
              </a:rPr>
              <a:t>Contexte</a:t>
            </a:r>
            <a:endParaRPr lang="fr-FR" sz="4000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697673"/>
            <a:ext cx="7896225" cy="418496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Contexte de couverture vaccinale insuffisante pour certains vaccins recommandés dans la population générale (1)</a:t>
            </a:r>
          </a:p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Diminution de l’adhésion à la vaccination: 61,5% favorables à la vaccination en 2010 contre 90% en 2000 et 2005 (2)</a:t>
            </a:r>
          </a:p>
          <a:p>
            <a:pPr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marL="0" indent="0" eaLnBrk="1" hangingPunct="1">
              <a:buNone/>
            </a:pP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marL="0" indent="0" eaLnBrk="1" hangingPunct="1">
              <a:buNone/>
            </a:pPr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marL="0" indent="0" eaLnBrk="1" hangingPunct="1">
              <a:buNone/>
            </a:pPr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52,4% très défavorables à certains vaccins: vaccin contre la grippe, hépatite B, BCG, ROR, HVP. </a:t>
            </a:r>
          </a:p>
          <a:p>
            <a:pPr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419183"/>
              </p:ext>
            </p:extLst>
          </p:nvPr>
        </p:nvGraphicFramePr>
        <p:xfrm>
          <a:off x="1203960" y="3088640"/>
          <a:ext cx="4130040" cy="197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965200" y="6207760"/>
            <a:ext cx="772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fr-FR" sz="900" dirty="0" err="1" smtClean="0">
                <a:latin typeface="Arial" charset="0"/>
                <a:ea typeface="Geneva" charset="0"/>
                <a:cs typeface="Arial" charset="0"/>
              </a:rPr>
              <a:t>Guthmann</a:t>
            </a:r>
            <a:r>
              <a:rPr lang="fr-FR" sz="900" dirty="0" smtClean="0">
                <a:latin typeface="Arial" charset="0"/>
                <a:ea typeface="Geneva" charset="0"/>
                <a:cs typeface="Arial" charset="0"/>
              </a:rPr>
              <a:t> </a:t>
            </a:r>
            <a:r>
              <a:rPr lang="fr-FR" sz="900" dirty="0" err="1">
                <a:latin typeface="Arial" charset="0"/>
                <a:ea typeface="Geneva" charset="0"/>
                <a:cs typeface="Arial" charset="0"/>
              </a:rPr>
              <a:t>J.-</a:t>
            </a:r>
            <a:r>
              <a:rPr lang="fr-FR" sz="900" dirty="0" err="1" smtClean="0">
                <a:latin typeface="Arial" charset="0"/>
                <a:ea typeface="Geneva" charset="0"/>
                <a:cs typeface="Arial" charset="0"/>
              </a:rPr>
              <a:t>P.et</a:t>
            </a:r>
            <a:r>
              <a:rPr lang="fr-FR" sz="900" dirty="0" smtClean="0">
                <a:latin typeface="Arial" charset="0"/>
                <a:ea typeface="Geneva" charset="0"/>
                <a:cs typeface="Arial" charset="0"/>
              </a:rPr>
              <a:t> </a:t>
            </a:r>
            <a:r>
              <a:rPr lang="fr-FR" sz="900" dirty="0">
                <a:latin typeface="Arial" charset="0"/>
                <a:ea typeface="Geneva" charset="0"/>
                <a:cs typeface="Arial" charset="0"/>
              </a:rPr>
              <a:t>a</a:t>
            </a:r>
            <a:r>
              <a:rPr lang="fr-FR" sz="900" dirty="0" smtClean="0">
                <a:latin typeface="Arial" charset="0"/>
                <a:ea typeface="Geneva" charset="0"/>
                <a:cs typeface="Arial" charset="0"/>
              </a:rPr>
              <a:t>l. Mesure </a:t>
            </a:r>
            <a:r>
              <a:rPr lang="fr-FR" sz="900" dirty="0">
                <a:latin typeface="Arial" charset="0"/>
                <a:ea typeface="Geneva" charset="0"/>
                <a:cs typeface="Arial" charset="0"/>
              </a:rPr>
              <a:t>de la couverture vaccinale en France. Sources et données actuelles. Saint-Maurice : InVS, novembre 2012 : 4 p</a:t>
            </a:r>
            <a:r>
              <a:rPr lang="fr-FR" sz="900" dirty="0" smtClean="0">
                <a:latin typeface="Arial" charset="0"/>
                <a:ea typeface="Geneva" charset="0"/>
                <a:cs typeface="Arial" charset="0"/>
              </a:rPr>
              <a:t>.</a:t>
            </a:r>
          </a:p>
          <a:p>
            <a:pPr marL="228600" indent="-228600">
              <a:buFontTx/>
              <a:buAutoNum type="arabicParenBoth"/>
            </a:pPr>
            <a:r>
              <a:rPr lang="fr-FR" sz="900" dirty="0"/>
              <a:t>Gautier </a:t>
            </a:r>
            <a:r>
              <a:rPr lang="fr-FR" sz="900" dirty="0" smtClean="0"/>
              <a:t>A.</a:t>
            </a:r>
            <a:r>
              <a:rPr lang="fr-FR" sz="900" dirty="0"/>
              <a:t> </a:t>
            </a:r>
            <a:r>
              <a:rPr lang="fr-FR" sz="900" dirty="0" smtClean="0"/>
              <a:t>et al. Vaccination</a:t>
            </a:r>
            <a:r>
              <a:rPr lang="fr-FR" sz="900" dirty="0"/>
              <a:t>: baisse de l’adhésion de la population et rôle </a:t>
            </a:r>
            <a:r>
              <a:rPr lang="fr-FR" sz="900" dirty="0" smtClean="0"/>
              <a:t> clé </a:t>
            </a:r>
            <a:r>
              <a:rPr lang="fr-FR" sz="900" dirty="0"/>
              <a:t>des professionnels de santé, </a:t>
            </a:r>
            <a:r>
              <a:rPr lang="fr-FR" sz="900" i="1" dirty="0"/>
              <a:t>La Santé en action</a:t>
            </a:r>
            <a:r>
              <a:rPr lang="fr-FR" sz="900" dirty="0"/>
              <a:t>, 2013, n°423, 50-53.</a:t>
            </a:r>
          </a:p>
          <a:p>
            <a:pPr marL="228600" indent="-228600">
              <a:buAutoNum type="arabicParenBoth"/>
            </a:pPr>
            <a:endParaRPr lang="fr-FR" sz="900" dirty="0" smtClean="0">
              <a:latin typeface="Arial" charset="0"/>
              <a:ea typeface="Geneva" charset="0"/>
              <a:cs typeface="Arial" charset="0"/>
            </a:endParaRPr>
          </a:p>
          <a:p>
            <a:pPr marL="228600" indent="-228600">
              <a:buAutoNum type="arabicParenBoth"/>
            </a:pPr>
            <a:endParaRPr lang="fr-FR" sz="900" dirty="0" smtClean="0">
              <a:latin typeface="Arial" charset="0"/>
              <a:ea typeface="Geneva" charset="0"/>
              <a:cs typeface="Arial" charset="0"/>
            </a:endParaRPr>
          </a:p>
          <a:p>
            <a:endParaRPr lang="fr-FR" sz="900" dirty="0">
              <a:latin typeface="Arial" charset="0"/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eaLnBrk="1" hangingPunct="1"/>
            <a:r>
              <a:rPr lang="fr-FR" sz="4000" dirty="0">
                <a:latin typeface="Arial" charset="0"/>
                <a:ea typeface="Geneva" charset="0"/>
                <a:cs typeface="Arial" charset="0"/>
              </a:rPr>
              <a:t>Quels vaccins promouvoir?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941513"/>
            <a:ext cx="7896225" cy="41846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Vaccins dans cadre de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CDAG (IST) 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Hépatite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B 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Hépatite A </a:t>
            </a:r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chez les HSH 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Papillomavirus humain</a:t>
            </a: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Méningocoque C?</a:t>
            </a:r>
          </a:p>
          <a:p>
            <a:pPr lvl="1"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Mise à jour du calendrier vaccinal </a:t>
            </a:r>
            <a:r>
              <a:rPr lang="fr-FR" dirty="0">
                <a:latin typeface="Arial" charset="0"/>
                <a:ea typeface="Geneva" charset="0"/>
                <a:cs typeface="Arial" charset="0"/>
              </a:rPr>
              <a:t>? </a:t>
            </a:r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2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ROR </a:t>
            </a:r>
          </a:p>
          <a:p>
            <a:pPr lvl="2"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DT Coq Polio 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  <a:p>
            <a:pPr eaLnBrk="1" hangingPunct="1"/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Problématique de la vaccination VHB en France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10495"/>
            <a:ext cx="7772400" cy="4323605"/>
          </a:xfrm>
        </p:spPr>
        <p:txBody>
          <a:bodyPr>
            <a:noAutofit/>
          </a:bodyPr>
          <a:lstStyle/>
          <a:p>
            <a:pPr algn="just" eaLnBrk="1" hangingPunct="1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Stratégie vaccinale: </a:t>
            </a:r>
          </a:p>
          <a:p>
            <a:pPr lvl="1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nourrissons, rattrapage chez enfants et adolescents jusqu’à 15 ans; </a:t>
            </a:r>
          </a:p>
          <a:p>
            <a:pPr lvl="1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adulte à risque élevé</a:t>
            </a:r>
          </a:p>
          <a:p>
            <a:pPr algn="just" eaLnBrk="1" hangingPunct="1"/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Couverture vaccinale </a:t>
            </a:r>
          </a:p>
          <a:p>
            <a:pPr lvl="1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Basse chez les petits enfants</a:t>
            </a:r>
          </a:p>
          <a:p>
            <a:pPr lvl="1" algn="just"/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Déclin chez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adolescents depuis abandon des campagnes de vaccination en milieu scolaire fin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</a:p>
          <a:p>
            <a:pPr lvl="1"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Vaccin de l’hépatite B mis en cause dans survenue de lésions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démyélinisantes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retentissement sur la motivation des praticiens/mauvaise acceptation chez les jeunes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</a:p>
          <a:p>
            <a:pPr lvl="1"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Population adulte à risque élevé: couverture inconnue probablement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insuffisante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570182" y="2327564"/>
            <a:ext cx="6363854" cy="344516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Enjeux des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CeGIDD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identification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et vaccination des personnes à risque élevé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d’exposition</a:t>
            </a:r>
          </a:p>
          <a:p>
            <a:pPr marL="742950" lvl="1" indent="-285750">
              <a:buFontTx/>
              <a:buChar char="-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Quelles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interventions de santé publique susceptibles de renforcer la vaccination des personnes à risque?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Quelques 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pistes…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Etude pilote sur la perception de l’hépatite B et vaccination dans CDAG de Bichat Claude Bernard (2007): </a:t>
            </a:r>
          </a:p>
          <a:p>
            <a:pPr lvl="1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% catégorie à haut risque pour hépatite B: vaccination formellement recommandée</a:t>
            </a:r>
          </a:p>
          <a:p>
            <a:pPr lvl="1"/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Méconnaissance des risques liés à l’infection par le VHB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faible intérêt des consultants de la CDAG à une telle problématique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Etude FORMVAC</a:t>
            </a:r>
          </a:p>
          <a:p>
            <a:pPr lvl="1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Objectif 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principal: Comparer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l’impact de 3 interventions de santé destinées à améliorer la couverture vaccinale VHB des consultants à risque vus en CDAG </a:t>
            </a:r>
          </a:p>
          <a:p>
            <a:pPr lvl="1"/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importants :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la mise à disposition gratuite du vaccin dans les CDAG permet d’augmenter de façon significative l’adhésion à la vaccination et la couverture vaccinale</a:t>
            </a:r>
          </a:p>
          <a:p>
            <a:pPr lvl="1"/>
            <a:endParaRPr lang="fr-F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latin typeface="Arial" charset="0"/>
                <a:ea typeface="Geneva" charset="0"/>
                <a:cs typeface="Arial" charset="0"/>
              </a:rPr>
              <a:t>Vaccination contre le virus de l’hépatite A</a:t>
            </a:r>
            <a:endParaRPr lang="fr-FR" dirty="0"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941513"/>
            <a:ext cx="7896225" cy="418465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Juin 2002: extension de recommandation de vaccination contre VHA aux homosexuels masculins</a:t>
            </a:r>
          </a:p>
          <a:p>
            <a:pPr eaLnBrk="1" hangingPunct="1"/>
            <a:endParaRPr lang="fr-FR" sz="2000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Facteurs spécifiques d’exposition</a:t>
            </a:r>
          </a:p>
          <a:p>
            <a:pPr lvl="1"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Plusieurs épidémies d’hépatite A chez HSH</a:t>
            </a:r>
          </a:p>
          <a:p>
            <a:pPr lvl="1"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Nombres d’adultes séronégatifs pour VHA en augmentation </a:t>
            </a:r>
          </a:p>
          <a:p>
            <a:pPr marL="457200" lvl="1" indent="0" eaLnBrk="1" hangingPunct="1">
              <a:buNone/>
            </a:pPr>
            <a:r>
              <a:rPr lang="fr-FR" sz="2000" dirty="0">
                <a:latin typeface="Arial" charset="0"/>
                <a:ea typeface="Geneva" charset="0"/>
                <a:cs typeface="Arial" charset="0"/>
              </a:rPr>
              <a:t> </a:t>
            </a:r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   50% VHA </a:t>
            </a:r>
            <a:r>
              <a:rPr lang="fr-FR" sz="2000" dirty="0" err="1" smtClean="0">
                <a:latin typeface="Arial" charset="0"/>
                <a:ea typeface="Geneva" charset="0"/>
                <a:cs typeface="Arial" charset="0"/>
              </a:rPr>
              <a:t>IgG</a:t>
            </a:r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 1978 contre 11,5% en 1997</a:t>
            </a:r>
          </a:p>
          <a:p>
            <a:pPr lvl="1"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Evolution clinique plus sévère chez adulte (1% létalité des formes symptomatiques après 40 ans)</a:t>
            </a:r>
          </a:p>
          <a:p>
            <a:pPr lvl="1" eaLnBrk="1" hangingPunct="1"/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Vaccin efficace: 95% séroconversion avec une </a:t>
            </a:r>
            <a:r>
              <a:rPr lang="fr-FR" sz="2000" dirty="0" smtClean="0">
                <a:latin typeface="Arial" charset="0"/>
                <a:ea typeface="Geneva" charset="0"/>
                <a:cs typeface="Arial" charset="0"/>
              </a:rPr>
              <a:t>injection</a:t>
            </a:r>
          </a:p>
          <a:p>
            <a:pPr marL="0" indent="0">
              <a:buNone/>
            </a:pPr>
            <a:endParaRPr lang="fr-FR" sz="2000" dirty="0">
              <a:latin typeface="Arial" charset="0"/>
              <a:ea typeface="Genev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Arial" charset="0"/>
                <a:ea typeface="Geneva" charset="0"/>
                <a:cs typeface="Arial" charset="0"/>
              </a:rPr>
              <a:t>Vaccination contre les papillomavirus humains HPV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790575" y="1677353"/>
            <a:ext cx="7896225" cy="399192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sz="2600" dirty="0" smtClean="0">
                <a:latin typeface="Arial" charset="0"/>
                <a:ea typeface="Geneva" charset="0"/>
                <a:cs typeface="Arial" charset="0"/>
              </a:rPr>
              <a:t>1/ </a:t>
            </a:r>
            <a:r>
              <a:rPr lang="fr-FR" sz="2400" dirty="0" smtClean="0">
                <a:latin typeface="Arial" charset="0"/>
                <a:ea typeface="Geneva" charset="0"/>
                <a:cs typeface="Arial" charset="0"/>
              </a:rPr>
              <a:t>Impact de la vaccination sur l’écologie des HPV</a:t>
            </a:r>
          </a:p>
          <a:p>
            <a:pPr lvl="1" eaLnBrk="1" hangingPunct="1"/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Diminution de prévalence de infection HPV 16 et 18</a:t>
            </a:r>
            <a:endParaRPr lang="fr-FR" sz="2200" dirty="0">
              <a:latin typeface="Arial" charset="0"/>
              <a:ea typeface="Geneva" charset="0"/>
              <a:cs typeface="Arial" charset="0"/>
            </a:endParaRPr>
          </a:p>
          <a:p>
            <a:pPr lvl="2" eaLnBrk="1" hangingPunct="1"/>
            <a:r>
              <a:rPr lang="fr-FR" sz="1700" dirty="0" smtClean="0">
                <a:latin typeface="Arial" charset="0"/>
                <a:ea typeface="Geneva" charset="0"/>
                <a:cs typeface="Arial" charset="0"/>
              </a:rPr>
              <a:t>diminution de 19,1% à 6,5% chez jeunes filles de 16 à 18 ans en Angleterre (1)</a:t>
            </a:r>
          </a:p>
          <a:p>
            <a:pPr lvl="2" eaLnBrk="1" hangingPunct="1"/>
            <a:r>
              <a:rPr lang="fr-FR" sz="1700" dirty="0" smtClean="0">
                <a:latin typeface="Arial" charset="0"/>
                <a:ea typeface="Geneva" charset="0"/>
                <a:cs typeface="Arial" charset="0"/>
              </a:rPr>
              <a:t>Etude </a:t>
            </a:r>
            <a:r>
              <a:rPr lang="fr-FR" sz="1700" dirty="0" err="1" smtClean="0">
                <a:latin typeface="Arial" charset="0"/>
                <a:ea typeface="Geneva" charset="0"/>
                <a:cs typeface="Arial" charset="0"/>
              </a:rPr>
              <a:t>ChlaHPV</a:t>
            </a:r>
            <a:r>
              <a:rPr lang="fr-FR" sz="1700" dirty="0" smtClean="0">
                <a:latin typeface="Arial" charset="0"/>
                <a:ea typeface="Geneva" charset="0"/>
                <a:cs typeface="Arial" charset="0"/>
              </a:rPr>
              <a:t> en cours</a:t>
            </a:r>
            <a:endParaRPr lang="fr-FR" sz="1700" dirty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protection croisée: </a:t>
            </a:r>
          </a:p>
          <a:p>
            <a:pPr lvl="2" eaLnBrk="1" hangingPunct="1"/>
            <a:r>
              <a:rPr lang="fr-FR" sz="1700" dirty="0" smtClean="0">
                <a:latin typeface="Arial" charset="0"/>
                <a:ea typeface="Geneva" charset="0"/>
                <a:cs typeface="Arial" charset="0"/>
              </a:rPr>
              <a:t>diminution significative de HPV 31, 33, 45 (1)</a:t>
            </a:r>
          </a:p>
          <a:p>
            <a:pPr lvl="1" eaLnBrk="1" hangingPunct="1"/>
            <a:endParaRPr lang="fr-FR" dirty="0" smtClean="0">
              <a:latin typeface="Arial" charset="0"/>
              <a:ea typeface="Geneva" charset="0"/>
              <a:cs typeface="Arial" charset="0"/>
            </a:endParaRPr>
          </a:p>
          <a:p>
            <a:pPr lvl="1" eaLnBrk="1" hangingPunct="1"/>
            <a:r>
              <a:rPr lang="fr-FR" sz="2200" dirty="0" smtClean="0">
                <a:latin typeface="Arial" charset="0"/>
                <a:ea typeface="Geneva" charset="0"/>
                <a:cs typeface="Arial" charset="0"/>
              </a:rPr>
              <a:t>Immunité de groupe: </a:t>
            </a:r>
          </a:p>
          <a:p>
            <a:pPr lvl="2" eaLnBrk="1" hangingPunct="1"/>
            <a:r>
              <a:rPr lang="fr-FR" sz="1700" dirty="0" smtClean="0">
                <a:latin typeface="Arial" charset="0"/>
                <a:ea typeface="Geneva" charset="0"/>
                <a:cs typeface="Arial" charset="0"/>
              </a:rPr>
              <a:t>réduction de 56% de la prévalence des génotypes vaccinaux pour un taux de couverture vaccinale de 34% aux EU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0575" y="5831840"/>
            <a:ext cx="78962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da-DK" sz="900" dirty="0" err="1" smtClean="0"/>
              <a:t>Mesher</a:t>
            </a:r>
            <a:r>
              <a:rPr lang="da-DK" sz="900" dirty="0" smtClean="0"/>
              <a:t> </a:t>
            </a:r>
            <a:r>
              <a:rPr lang="fr-FR" sz="900" dirty="0"/>
              <a:t>D, </a:t>
            </a:r>
            <a:r>
              <a:rPr lang="fr-FR" sz="900" dirty="0" smtClean="0"/>
              <a:t>et </a:t>
            </a:r>
            <a:r>
              <a:rPr lang="fr-FR" sz="900" dirty="0"/>
              <a:t>al. (2013) </a:t>
            </a:r>
            <a:r>
              <a:rPr lang="en-US" sz="900" dirty="0"/>
              <a:t>Reduction </a:t>
            </a:r>
            <a:r>
              <a:rPr lang="fr-FR" sz="900" dirty="0"/>
              <a:t>in HPV 16/18 </a:t>
            </a:r>
            <a:r>
              <a:rPr lang="fr-FR" sz="900" dirty="0" err="1"/>
              <a:t>prevalence</a:t>
            </a:r>
            <a:r>
              <a:rPr lang="fr-FR" sz="900" dirty="0"/>
              <a:t> in </a:t>
            </a:r>
            <a:r>
              <a:rPr lang="en-US" sz="900" dirty="0"/>
              <a:t>sexually active young </a:t>
            </a:r>
            <a:r>
              <a:rPr lang="pl-PL" sz="900" dirty="0" err="1"/>
              <a:t>women</a:t>
            </a:r>
            <a:r>
              <a:rPr lang="pl-PL" sz="900" dirty="0"/>
              <a:t> </a:t>
            </a:r>
            <a:r>
              <a:rPr lang="en-US" sz="900" dirty="0"/>
              <a:t>following the introduction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fr-FR" sz="900" dirty="0"/>
              <a:t>HPV </a:t>
            </a:r>
            <a:r>
              <a:rPr lang="da-DK" sz="900" dirty="0" err="1"/>
              <a:t>immunisation</a:t>
            </a:r>
            <a:r>
              <a:rPr lang="da-DK" sz="900" dirty="0"/>
              <a:t> </a:t>
            </a:r>
            <a:r>
              <a:rPr lang="fr-FR" sz="900" dirty="0"/>
              <a:t>in </a:t>
            </a:r>
            <a:r>
              <a:rPr lang="fr-FR" sz="900" dirty="0" err="1"/>
              <a:t>England</a:t>
            </a:r>
            <a:r>
              <a:rPr lang="fr-FR" sz="900" dirty="0"/>
              <a:t>. </a:t>
            </a:r>
            <a:r>
              <a:rPr lang="es-ES_tradnl" sz="900" dirty="0" err="1"/>
              <a:t>Vaccine</a:t>
            </a:r>
            <a:r>
              <a:rPr lang="es-ES_tradnl" sz="900" dirty="0"/>
              <a:t> </a:t>
            </a:r>
            <a:r>
              <a:rPr lang="fr-FR" sz="900" dirty="0"/>
              <a:t>32: </a:t>
            </a:r>
            <a:r>
              <a:rPr lang="fr-FR" sz="900" dirty="0" smtClean="0"/>
              <a:t>26‐</a:t>
            </a:r>
            <a:r>
              <a:rPr lang="fr-FR" sz="900" dirty="0"/>
              <a:t>32</a:t>
            </a:r>
            <a:r>
              <a:rPr lang="fr-FR" sz="900" dirty="0" smtClean="0"/>
              <a:t>.</a:t>
            </a:r>
          </a:p>
          <a:p>
            <a:pPr marL="228600" indent="-228600">
              <a:buAutoNum type="arabicParenBoth"/>
            </a:pPr>
            <a:r>
              <a:rPr lang="en-US" sz="900" dirty="0"/>
              <a:t>Markowitz LE, </a:t>
            </a:r>
            <a:r>
              <a:rPr lang="en-US" sz="900" dirty="0" smtClean="0"/>
              <a:t>et al. Reduction </a:t>
            </a:r>
            <a:r>
              <a:rPr lang="en-US" sz="900" dirty="0"/>
              <a:t>in human papillomavirus (HPV) prevalence among young women following HPV vaccine introduction in the United States, National Health and Nutrition Examination Surveys, 2003-2010. J Infect Dis. 2013 Aug 1;208(3):385-93</a:t>
            </a:r>
            <a:endParaRPr lang="fr-FR" sz="900" dirty="0"/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1414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2090</Words>
  <Application>Microsoft Office PowerPoint</Application>
  <PresentationFormat>Affichage à l'écran (4:3)</PresentationFormat>
  <Paragraphs>263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Vaccination et CeGIDD</vt:lpstr>
      <vt:lpstr>Consultations de dépistage anonyme et gratuit (CDAG)</vt:lpstr>
      <vt:lpstr>Présentation PowerPoint</vt:lpstr>
      <vt:lpstr>Contexte</vt:lpstr>
      <vt:lpstr>Quels vaccins promouvoir?</vt:lpstr>
      <vt:lpstr>Problématique de la vaccination VHB en France </vt:lpstr>
      <vt:lpstr>Quelques pistes…</vt:lpstr>
      <vt:lpstr>Vaccination contre le virus de l’hépatite A</vt:lpstr>
      <vt:lpstr>Vaccination contre les papillomavirus humains HPV</vt:lpstr>
      <vt:lpstr>Vaccination contre les papillomavirus humains HPV</vt:lpstr>
      <vt:lpstr>Vaccination contre les papillomavirus humains HPV</vt:lpstr>
      <vt:lpstr>Vaccination contre les papillomavirus humains HPV</vt:lpstr>
      <vt:lpstr>Vaccination contre le méningocoque C</vt:lpstr>
      <vt:lpstr>Vaccination contre le méningocoque C</vt:lpstr>
      <vt:lpstr>Vaccination contre le méningocoque C</vt:lpstr>
      <vt:lpstr>Répartition sur le territoire</vt:lpstr>
      <vt:lpstr>Expérience à la CDAG de Bichat</vt:lpstr>
      <vt:lpstr>Répartition par classe d’âge des consultants à la CDAG/CIDIST de Bichat en 2014</vt:lpstr>
      <vt:lpstr>Expérience à la CDAG de Bichat</vt:lpstr>
      <vt:lpstr>Vaccins réalisés à CDAG Bichat en 2014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Vaccinations et CeGIDD</dc:title>
  <dc:creator>Nina</dc:creator>
  <cp:lastModifiedBy>G-BCH-5052933</cp:lastModifiedBy>
  <cp:revision>44</cp:revision>
  <dcterms:created xsi:type="dcterms:W3CDTF">2015-11-29T16:56:20Z</dcterms:created>
  <dcterms:modified xsi:type="dcterms:W3CDTF">2015-12-02T12:01:57Z</dcterms:modified>
</cp:coreProperties>
</file>