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2" r:id="rId4"/>
    <p:sldId id="263" r:id="rId5"/>
    <p:sldId id="261" r:id="rId6"/>
    <p:sldId id="262" r:id="rId7"/>
    <p:sldId id="264" r:id="rId8"/>
    <p:sldId id="265" r:id="rId9"/>
    <p:sldId id="267" r:id="rId10"/>
    <p:sldId id="268" r:id="rId11"/>
    <p:sldId id="269" r:id="rId12"/>
    <p:sldId id="270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20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5C56A-8B78-C544-AF5F-27DB246BF20B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42C25-81CE-8A48-B963-2B182E421B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56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Plusieurs formes : </a:t>
            </a:r>
          </a:p>
          <a:p>
            <a:pPr marL="171450" indent="-171450">
              <a:buFontTx/>
              <a:buChar char="-"/>
            </a:pPr>
            <a:r>
              <a:rPr lang="fr-FR" dirty="0" smtClean="0"/>
              <a:t>happening/activité récurrente</a:t>
            </a:r>
            <a:r>
              <a:rPr lang="fr-FR" baseline="0" dirty="0" smtClean="0"/>
              <a:t> qui cible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Itinérant/dans des murs fixes</a:t>
            </a:r>
          </a:p>
          <a:p>
            <a:pPr marL="0" indent="0">
              <a:buFontTx/>
              <a:buNone/>
            </a:pPr>
            <a:r>
              <a:rPr lang="fr-FR" baseline="0" dirty="0" smtClean="0"/>
              <a:t>Les dispositions nouvelles constituent une opportunité</a:t>
            </a:r>
          </a:p>
          <a:p>
            <a:pPr marL="0" indent="0">
              <a:buFontTx/>
              <a:buNone/>
            </a:pPr>
            <a:r>
              <a:rPr lang="fr-FR" baseline="0" dirty="0" smtClean="0"/>
              <a:t>Populations cible : celles qui ne sont pas dans les soins essentiellement ou les très exposées</a:t>
            </a:r>
          </a:p>
          <a:p>
            <a:pPr marL="0" indent="0">
              <a:buFontTx/>
              <a:buNone/>
            </a:pPr>
            <a:r>
              <a:rPr lang="fr-FR" baseline="0" dirty="0" smtClean="0"/>
              <a:t>Adaptation de la prise en charge : privilégier les règles du théâtre classique mais nécessité d’une organisation différente</a:t>
            </a:r>
          </a:p>
          <a:p>
            <a:pPr marL="0" indent="0">
              <a:buFontTx/>
              <a:buNone/>
            </a:pPr>
            <a:r>
              <a:rPr lang="fr-FR" baseline="0" dirty="0" smtClean="0"/>
              <a:t>Place essentielle des associations de terrain</a:t>
            </a:r>
          </a:p>
          <a:p>
            <a:pPr marL="0" indent="0">
              <a:buFontTx/>
              <a:buNone/>
            </a:pPr>
            <a:r>
              <a:rPr lang="fr-FR" baseline="0" dirty="0" smtClean="0"/>
              <a:t>Objectif de médiation en santé qu’il est possible de viser dans la conception des </a:t>
            </a:r>
            <a:r>
              <a:rPr lang="fr-FR" baseline="0" dirty="0" err="1" smtClean="0"/>
              <a:t>CeGIDD</a:t>
            </a:r>
            <a:endParaRPr lang="fr-FR" baseline="0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Evaluation : changer d’indicateurs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42C25-81CE-8A48-B963-2B182E421BC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923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HVC: exclusivement UDIV</a:t>
            </a:r>
          </a:p>
          <a:p>
            <a:r>
              <a:rPr lang="fr-FR" dirty="0" smtClean="0"/>
              <a:t>HVB :</a:t>
            </a:r>
            <a:r>
              <a:rPr lang="fr-FR" baseline="0" dirty="0" smtClean="0"/>
              <a:t> 9 UDIV, 10 travailleuses du sexe chinoises</a:t>
            </a:r>
          </a:p>
          <a:p>
            <a:r>
              <a:rPr lang="fr-FR" baseline="0" dirty="0" smtClean="0"/>
              <a:t>Syphilis : 5 UDIV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42C25-81CE-8A48-B963-2B182E421BC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347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42C25-81CE-8A48-B963-2B182E421BC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27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03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91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70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69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63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71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00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00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20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47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23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B4CE0-BB3B-2544-9221-F0E22D848321}" type="datetimeFigureOut">
              <a:rPr lang="fr-FR" smtClean="0"/>
              <a:t>02/12/15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C7182-4D70-7A4A-8101-D8CACE0481D7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Image 3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30" y="188914"/>
            <a:ext cx="1596771" cy="462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9" descr="C:\Users\Utilisateur1\Documents\Partage\Espace_Londres\2014\POLE PREVENTION\Les Amarres\Court métrage\6. Film\Logos films\Logo AREMEDIA.jpg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030" y="229500"/>
            <a:ext cx="1262577" cy="3227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575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Activité « Hors les Murs »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COREVIH Ile de France Nord</a:t>
            </a:r>
          </a:p>
          <a:p>
            <a:endParaRPr lang="fr-FR" dirty="0" smtClean="0"/>
          </a:p>
          <a:p>
            <a:r>
              <a:rPr lang="fr-FR" sz="2600" dirty="0" smtClean="0"/>
              <a:t>2 décembre 2015</a:t>
            </a:r>
          </a:p>
          <a:p>
            <a:r>
              <a:rPr lang="fr-FR" sz="2600" dirty="0" smtClean="0"/>
              <a:t>CDAG Fernand Widal-AREMEDIA</a:t>
            </a:r>
          </a:p>
          <a:p>
            <a:r>
              <a:rPr lang="fr-FR" sz="2400" dirty="0" smtClean="0"/>
              <a:t>Christophe Segouin</a:t>
            </a:r>
            <a:endParaRPr lang="fr-FR" sz="2400" dirty="0"/>
          </a:p>
        </p:txBody>
      </p:sp>
      <p:pic>
        <p:nvPicPr>
          <p:cNvPr id="4" name="Image 3" descr="C:\Users\Utilisateur1\Documents\Partage\Espace_Londres\2014\POLE PREVENTION\Les Amarres\Court métrage\6. Film\Logos films\Logo AREMEDI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670" y="229500"/>
            <a:ext cx="1588245" cy="66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125" y="188913"/>
            <a:ext cx="27368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197" y="3414052"/>
            <a:ext cx="10414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990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6215" y="1514634"/>
            <a:ext cx="750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La mise en place des </a:t>
            </a:r>
            <a:r>
              <a:rPr lang="fr-FR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CeGIDD</a:t>
            </a:r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 est une opportunité</a:t>
            </a:r>
            <a:endParaRPr lang="fr-F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elvetica Neue"/>
              <a:cs typeface="Helvetica Neue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63936" y="2753935"/>
            <a:ext cx="27107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Helvetica Neue"/>
                <a:cs typeface="Helvetica Neue"/>
              </a:rPr>
              <a:t>Missions du </a:t>
            </a:r>
            <a:r>
              <a:rPr lang="fr-FR" sz="2000" b="1" dirty="0" err="1" smtClean="0">
                <a:latin typeface="Helvetica Neue"/>
                <a:cs typeface="Helvetica Neue"/>
              </a:rPr>
              <a:t>CeGIDD</a:t>
            </a:r>
            <a:endParaRPr lang="fr-FR" sz="2000" b="1" dirty="0">
              <a:latin typeface="Helvetica Neue"/>
              <a:cs typeface="Helvetica Neue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53578" y="3228226"/>
            <a:ext cx="58426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« Réalisation </a:t>
            </a:r>
            <a:r>
              <a:rPr lang="fr-FR" sz="2000" dirty="0">
                <a:latin typeface="Helvetica Neue"/>
                <a:cs typeface="Helvetica Neue"/>
              </a:rPr>
              <a:t>éventuelle d’activités hors les murs </a:t>
            </a:r>
            <a:endParaRPr lang="fr-FR" sz="2000" dirty="0" smtClean="0">
              <a:latin typeface="Helvetica Neue"/>
              <a:cs typeface="Helvetica Neue"/>
            </a:endParaRPr>
          </a:p>
          <a:p>
            <a:r>
              <a:rPr lang="fr-FR" sz="2000" dirty="0" smtClean="0">
                <a:latin typeface="Helvetica Neue"/>
                <a:cs typeface="Helvetica Neue"/>
              </a:rPr>
              <a:t>en </a:t>
            </a:r>
            <a:r>
              <a:rPr lang="fr-FR" sz="2000" dirty="0">
                <a:latin typeface="Helvetica Neue"/>
                <a:cs typeface="Helvetica Neue"/>
              </a:rPr>
              <a:t>direction de publics </a:t>
            </a:r>
            <a:r>
              <a:rPr lang="fr-FR" sz="2000" dirty="0" smtClean="0">
                <a:latin typeface="Helvetica Neue"/>
                <a:cs typeface="Helvetica Neue"/>
              </a:rPr>
              <a:t>cibles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 </a:t>
            </a:r>
            <a:r>
              <a:rPr lang="fr-FR" sz="2000" dirty="0">
                <a:latin typeface="Helvetica Neue"/>
                <a:cs typeface="Helvetica Neue"/>
              </a:rPr>
              <a:t>pour l’information, la prévention et le </a:t>
            </a:r>
            <a:r>
              <a:rPr lang="fr-FR" sz="2000" dirty="0" smtClean="0">
                <a:latin typeface="Helvetica Neue"/>
                <a:cs typeface="Helvetica Neue"/>
              </a:rPr>
              <a:t>dépistage » 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9419" y="6079043"/>
            <a:ext cx="8599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i="1" dirty="0" smtClean="0">
                <a:latin typeface="Helvetica Neue"/>
                <a:cs typeface="Helvetica Neue"/>
              </a:rPr>
              <a:t>Arrêté du 1</a:t>
            </a:r>
            <a:r>
              <a:rPr lang="fr-FR" sz="2000" i="1" baseline="30000" dirty="0" smtClean="0">
                <a:latin typeface="Helvetica Neue"/>
                <a:cs typeface="Helvetica Neue"/>
              </a:rPr>
              <a:t>er</a:t>
            </a:r>
            <a:r>
              <a:rPr lang="fr-FR" sz="2000" i="1" dirty="0" smtClean="0">
                <a:latin typeface="Helvetica Neue"/>
                <a:cs typeface="Helvetica Neue"/>
              </a:rPr>
              <a:t> juillet 2015 relatif aux </a:t>
            </a:r>
            <a:r>
              <a:rPr lang="fr-FR" sz="2000" i="1" dirty="0" err="1" smtClean="0">
                <a:latin typeface="Helvetica Neue"/>
                <a:cs typeface="Helvetica Neue"/>
              </a:rPr>
              <a:t>CeGIDD</a:t>
            </a:r>
            <a:r>
              <a:rPr lang="fr-FR" sz="2000" i="1" dirty="0" smtClean="0">
                <a:latin typeface="Helvetica Neue"/>
                <a:cs typeface="Helvetica Neue"/>
              </a:rPr>
              <a:t> (Annexe I, cahier des charges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49926" y="4375554"/>
            <a:ext cx="75319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« Le </a:t>
            </a:r>
            <a:r>
              <a:rPr lang="fr-FR" dirty="0" err="1"/>
              <a:t>CeGIDD</a:t>
            </a:r>
            <a:r>
              <a:rPr lang="fr-FR" dirty="0"/>
              <a:t> peut également créer </a:t>
            </a:r>
            <a:r>
              <a:rPr lang="fr-FR" b="1" dirty="0"/>
              <a:t>des consultations itinérantes </a:t>
            </a:r>
            <a:r>
              <a:rPr lang="fr-FR" dirty="0"/>
              <a:t>dans le cadre </a:t>
            </a:r>
            <a:endParaRPr lang="fr-FR" dirty="0" smtClean="0"/>
          </a:p>
          <a:p>
            <a:r>
              <a:rPr lang="fr-FR" dirty="0" smtClean="0"/>
              <a:t>de </a:t>
            </a:r>
            <a:r>
              <a:rPr lang="fr-FR" dirty="0"/>
              <a:t>ses activités hors les murs afin de </a:t>
            </a:r>
            <a:r>
              <a:rPr lang="fr-FR" b="1" dirty="0"/>
              <a:t>se rapprocher des publics cibles </a:t>
            </a:r>
            <a:r>
              <a:rPr lang="fr-FR" dirty="0"/>
              <a:t>vis-à-vis </a:t>
            </a:r>
            <a:endParaRPr lang="fr-FR" dirty="0" smtClean="0"/>
          </a:p>
          <a:p>
            <a:r>
              <a:rPr lang="fr-FR" dirty="0" smtClean="0"/>
              <a:t>des </a:t>
            </a:r>
            <a:r>
              <a:rPr lang="fr-FR" dirty="0"/>
              <a:t>risques d’infection par le VIH/Sida, les hépatites virales et les IST, </a:t>
            </a:r>
            <a:endParaRPr lang="fr-FR" dirty="0" smtClean="0"/>
          </a:p>
          <a:p>
            <a:r>
              <a:rPr lang="fr-FR" b="1" dirty="0" smtClean="0"/>
              <a:t>des </a:t>
            </a:r>
            <a:r>
              <a:rPr lang="fr-FR" b="1" dirty="0"/>
              <a:t>personnes isolées ou n’ayant pas recours au dépistage</a:t>
            </a:r>
            <a:r>
              <a:rPr lang="fr-FR" dirty="0" smtClean="0"/>
              <a:t>.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3692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7548" y="1499351"/>
            <a:ext cx="885654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la </a:t>
            </a:r>
            <a:r>
              <a:rPr lang="fr-FR" b="1" dirty="0"/>
              <a:t>prévention,</a:t>
            </a:r>
            <a:r>
              <a:rPr lang="fr-FR" dirty="0"/>
              <a:t> le </a:t>
            </a:r>
            <a:r>
              <a:rPr lang="fr-FR" b="1" dirty="0"/>
              <a:t>dépistage</a:t>
            </a:r>
            <a:r>
              <a:rPr lang="fr-FR" dirty="0"/>
              <a:t> et </a:t>
            </a:r>
            <a:r>
              <a:rPr lang="fr-FR" b="1" dirty="0"/>
              <a:t>le diagnostic </a:t>
            </a:r>
            <a:r>
              <a:rPr lang="fr-FR" dirty="0"/>
              <a:t>de l’infection par les </a:t>
            </a:r>
            <a:r>
              <a:rPr lang="fr-FR" dirty="0" smtClean="0"/>
              <a:t>virus</a:t>
            </a:r>
          </a:p>
          <a:p>
            <a:r>
              <a:rPr lang="fr-FR" dirty="0" smtClean="0"/>
              <a:t> </a:t>
            </a:r>
            <a:r>
              <a:rPr lang="fr-FR" dirty="0"/>
              <a:t>de l’immunodéficience humaine et des </a:t>
            </a:r>
            <a:r>
              <a:rPr lang="fr-FR" dirty="0" smtClean="0"/>
              <a:t>hépatites </a:t>
            </a:r>
            <a:r>
              <a:rPr lang="fr-FR" dirty="0"/>
              <a:t>ainsi que </a:t>
            </a:r>
            <a:r>
              <a:rPr lang="fr-FR" sz="2400" b="1" dirty="0"/>
              <a:t>l’accompagnement </a:t>
            </a:r>
            <a:endParaRPr lang="fr-FR" sz="2400" b="1" dirty="0" smtClean="0"/>
          </a:p>
          <a:p>
            <a:r>
              <a:rPr lang="fr-FR" sz="2400" b="1" dirty="0" smtClean="0"/>
              <a:t>dans </a:t>
            </a:r>
            <a:r>
              <a:rPr lang="fr-FR" sz="2400" b="1" dirty="0"/>
              <a:t>la recherche de soins appropriés</a:t>
            </a:r>
            <a:r>
              <a:rPr lang="fr-FR" sz="2400" b="1" dirty="0" smtClean="0"/>
              <a:t>;</a:t>
            </a:r>
          </a:p>
          <a:p>
            <a:r>
              <a:rPr lang="fr-FR" dirty="0" smtClean="0"/>
              <a:t> </a:t>
            </a:r>
            <a:r>
              <a:rPr lang="fr-FR" dirty="0"/>
              <a:t>– la prévention, le dépistage, le diagnostic et le traitement ambulatoire des </a:t>
            </a:r>
            <a:r>
              <a:rPr lang="fr-FR" dirty="0" smtClean="0"/>
              <a:t>infections</a:t>
            </a:r>
          </a:p>
          <a:p>
            <a:r>
              <a:rPr lang="fr-FR" dirty="0" smtClean="0"/>
              <a:t> </a:t>
            </a:r>
            <a:r>
              <a:rPr lang="fr-FR" dirty="0"/>
              <a:t>sexuellement transmissibles; </a:t>
            </a:r>
            <a:endParaRPr lang="fr-FR" dirty="0" smtClean="0"/>
          </a:p>
          <a:p>
            <a:r>
              <a:rPr lang="fr-FR" dirty="0" smtClean="0"/>
              <a:t>– </a:t>
            </a:r>
            <a:r>
              <a:rPr lang="fr-FR" dirty="0"/>
              <a:t>la prévention des autres risques liés à la sexualité </a:t>
            </a:r>
            <a:r>
              <a:rPr lang="fr-FR" dirty="0" smtClean="0"/>
              <a:t>dans</a:t>
            </a:r>
          </a:p>
          <a:p>
            <a:r>
              <a:rPr lang="fr-FR" dirty="0" smtClean="0"/>
              <a:t> </a:t>
            </a:r>
            <a:r>
              <a:rPr lang="fr-FR" sz="2400" dirty="0"/>
              <a:t>une </a:t>
            </a:r>
            <a:r>
              <a:rPr lang="fr-FR" sz="2400" b="1" dirty="0"/>
              <a:t>approche globale de santé sexuelle</a:t>
            </a:r>
            <a:r>
              <a:rPr lang="fr-FR" dirty="0"/>
              <a:t>, notamment par la prescription </a:t>
            </a:r>
            <a:endParaRPr lang="fr-FR" dirty="0" smtClean="0"/>
          </a:p>
          <a:p>
            <a:r>
              <a:rPr lang="fr-FR" dirty="0" smtClean="0"/>
              <a:t>de </a:t>
            </a:r>
            <a:r>
              <a:rPr lang="fr-FR" dirty="0"/>
              <a:t>contraception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/>
              <a:t>Dans </a:t>
            </a:r>
            <a:r>
              <a:rPr lang="fr-FR" sz="2400" dirty="0"/>
              <a:t>l’objectif </a:t>
            </a:r>
            <a:r>
              <a:rPr lang="fr-FR" sz="2400" b="1" dirty="0"/>
              <a:t>d’atteindre les populations les plus concernées</a:t>
            </a:r>
            <a:r>
              <a:rPr lang="fr-FR" dirty="0"/>
              <a:t>,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centre peut </a:t>
            </a:r>
            <a:r>
              <a:rPr lang="fr-FR" dirty="0" smtClean="0"/>
              <a:t>mener</a:t>
            </a:r>
          </a:p>
          <a:p>
            <a:r>
              <a:rPr lang="fr-FR" dirty="0" smtClean="0"/>
              <a:t> </a:t>
            </a:r>
            <a:r>
              <a:rPr lang="fr-FR" dirty="0"/>
              <a:t>ces activités, dans ou </a:t>
            </a:r>
            <a:r>
              <a:rPr lang="fr-FR" sz="2400" b="1" dirty="0"/>
              <a:t>hors les murs</a:t>
            </a:r>
            <a:r>
              <a:rPr lang="fr-FR" dirty="0"/>
              <a:t>, en coordination avec les autres organismes</a:t>
            </a:r>
            <a:r>
              <a:rPr lang="fr-FR" dirty="0" smtClean="0"/>
              <a:t>,</a:t>
            </a:r>
          </a:p>
          <a:p>
            <a:r>
              <a:rPr lang="fr-FR" dirty="0" smtClean="0"/>
              <a:t> </a:t>
            </a:r>
            <a:r>
              <a:rPr lang="fr-FR" dirty="0"/>
              <a:t>notamment les associations, et les professionnels (sanitaires, sociaux…</a:t>
            </a:r>
            <a:r>
              <a:rPr lang="fr-FR" dirty="0" smtClean="0"/>
              <a:t>)</a:t>
            </a:r>
          </a:p>
          <a:p>
            <a:r>
              <a:rPr lang="fr-FR" dirty="0" smtClean="0"/>
              <a:t> </a:t>
            </a:r>
            <a:r>
              <a:rPr lang="fr-FR" dirty="0" err="1"/>
              <a:t>oeuvrant</a:t>
            </a:r>
            <a:r>
              <a:rPr lang="fr-FR" dirty="0"/>
              <a:t> sur le territoire de santé avec lesquels il conclut des conventions de partenariat. </a:t>
            </a:r>
            <a:r>
              <a:rPr lang="fr-FR" dirty="0" smtClean="0"/>
              <a:t>« 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825625" y="555625"/>
            <a:ext cx="2871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« Les </a:t>
            </a:r>
            <a:r>
              <a:rPr lang="fr-FR" dirty="0" err="1" smtClean="0"/>
              <a:t>CeGIDD</a:t>
            </a:r>
            <a:r>
              <a:rPr lang="fr-FR" dirty="0" smtClean="0"/>
              <a:t> contribuent à :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7259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40438" y="780274"/>
            <a:ext cx="2583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Règles de bonne pratique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465355"/>
            <a:ext cx="9384450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 « </a:t>
            </a:r>
            <a:r>
              <a:rPr lang="fr-FR" dirty="0" smtClean="0">
                <a:solidFill>
                  <a:srgbClr val="A6A6A6"/>
                </a:solidFill>
              </a:rPr>
              <a:t>Des </a:t>
            </a:r>
            <a:r>
              <a:rPr lang="fr-FR" b="1" dirty="0">
                <a:solidFill>
                  <a:srgbClr val="A6A6A6"/>
                </a:solidFill>
              </a:rPr>
              <a:t>actions </a:t>
            </a:r>
            <a:r>
              <a:rPr lang="fr-FR" sz="2400" b="1" dirty="0"/>
              <a:t>hors les murs 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sont organisées afin de se rapprocher </a:t>
            </a:r>
            <a:r>
              <a:rPr lang="fr-FR" b="1" dirty="0"/>
              <a:t>de </a:t>
            </a:r>
            <a:r>
              <a:rPr lang="fr-FR" sz="2400" b="1" dirty="0"/>
              <a:t>publics </a:t>
            </a:r>
            <a:r>
              <a:rPr lang="fr-FR" sz="2400" b="1" dirty="0" smtClean="0"/>
              <a:t>cibles</a:t>
            </a:r>
            <a:endParaRPr lang="fr-FR" b="1" dirty="0" smtClean="0"/>
          </a:p>
          <a:p>
            <a:r>
              <a:rPr lang="fr-FR" dirty="0" smtClean="0"/>
              <a:t> </a:t>
            </a:r>
            <a:r>
              <a:rPr lang="fr-FR" dirty="0">
                <a:solidFill>
                  <a:srgbClr val="A6A6A6"/>
                </a:solidFill>
              </a:rPr>
              <a:t>au regard du VIH, des IST ou des hépatites virales B et C, tels que définis au II</a:t>
            </a:r>
            <a:r>
              <a:rPr lang="fr-FR" dirty="0" smtClean="0">
                <a:solidFill>
                  <a:srgbClr val="A6A6A6"/>
                </a:solidFill>
              </a:rPr>
              <a:t>,</a:t>
            </a:r>
          </a:p>
          <a:p>
            <a:r>
              <a:rPr lang="fr-FR" sz="2400" b="1" dirty="0" smtClean="0"/>
              <a:t>n’ayant </a:t>
            </a:r>
            <a:r>
              <a:rPr lang="fr-FR" sz="2400" b="1" dirty="0"/>
              <a:t>pas recours au dépistage</a:t>
            </a:r>
            <a:r>
              <a:rPr lang="fr-FR" dirty="0"/>
              <a:t>, en </a:t>
            </a:r>
            <a:r>
              <a:rPr lang="fr-FR" sz="2400" b="1" dirty="0"/>
              <a:t>coordination avec les autres acteurs </a:t>
            </a:r>
            <a:endParaRPr lang="fr-FR" sz="2400" b="1" dirty="0" smtClean="0"/>
          </a:p>
          <a:p>
            <a:r>
              <a:rPr lang="fr-FR" dirty="0" smtClean="0">
                <a:solidFill>
                  <a:srgbClr val="A6A6A6"/>
                </a:solidFill>
              </a:rPr>
              <a:t>dont</a:t>
            </a:r>
          </a:p>
          <a:p>
            <a:r>
              <a:rPr lang="fr-FR" dirty="0" smtClean="0">
                <a:solidFill>
                  <a:srgbClr val="A6A6A6"/>
                </a:solidFill>
              </a:rPr>
              <a:t> </a:t>
            </a:r>
            <a:r>
              <a:rPr lang="fr-FR" dirty="0">
                <a:solidFill>
                  <a:srgbClr val="A6A6A6"/>
                </a:solidFill>
              </a:rPr>
              <a:t>les associations </a:t>
            </a:r>
            <a:r>
              <a:rPr lang="fr-FR" dirty="0" err="1">
                <a:solidFill>
                  <a:srgbClr val="A6A6A6"/>
                </a:solidFill>
              </a:rPr>
              <a:t>oeuvrant</a:t>
            </a:r>
            <a:r>
              <a:rPr lang="fr-FR" dirty="0">
                <a:solidFill>
                  <a:srgbClr val="A6A6A6"/>
                </a:solidFill>
              </a:rPr>
              <a:t> dans le territoire de santé pour la lutte contre le VIH/Sida, </a:t>
            </a:r>
            <a:endParaRPr lang="fr-FR" dirty="0" smtClean="0">
              <a:solidFill>
                <a:srgbClr val="A6A6A6"/>
              </a:solidFill>
            </a:endParaRPr>
          </a:p>
          <a:p>
            <a:r>
              <a:rPr lang="fr-FR" dirty="0" smtClean="0">
                <a:solidFill>
                  <a:srgbClr val="A6A6A6"/>
                </a:solidFill>
              </a:rPr>
              <a:t>les </a:t>
            </a:r>
            <a:r>
              <a:rPr lang="fr-FR" dirty="0">
                <a:solidFill>
                  <a:srgbClr val="A6A6A6"/>
                </a:solidFill>
              </a:rPr>
              <a:t>hépatites virales et les IST, ou traitant d’autres problématiques sanitaires ou sociales. </a:t>
            </a:r>
            <a:endParaRPr lang="fr-FR" dirty="0" smtClean="0">
              <a:solidFill>
                <a:srgbClr val="A6A6A6"/>
              </a:solidFill>
            </a:endParaRPr>
          </a:p>
          <a:p>
            <a:r>
              <a:rPr lang="fr-FR" dirty="0" smtClean="0">
                <a:solidFill>
                  <a:srgbClr val="A6A6A6"/>
                </a:solidFill>
              </a:rPr>
              <a:t>Dans </a:t>
            </a:r>
            <a:r>
              <a:rPr lang="fr-FR" dirty="0">
                <a:solidFill>
                  <a:srgbClr val="A6A6A6"/>
                </a:solidFill>
              </a:rPr>
              <a:t>tous les cas chaque acteur garde son indépendance d’action. Il convient que les </a:t>
            </a:r>
            <a:r>
              <a:rPr lang="fr-FR" dirty="0" smtClean="0">
                <a:solidFill>
                  <a:srgbClr val="A6A6A6"/>
                </a:solidFill>
              </a:rPr>
              <a:t>actions</a:t>
            </a:r>
          </a:p>
          <a:p>
            <a:r>
              <a:rPr lang="fr-FR" dirty="0" smtClean="0">
                <a:solidFill>
                  <a:srgbClr val="A6A6A6"/>
                </a:solidFill>
              </a:rPr>
              <a:t> </a:t>
            </a:r>
            <a:r>
              <a:rPr lang="fr-FR" dirty="0">
                <a:solidFill>
                  <a:srgbClr val="A6A6A6"/>
                </a:solidFill>
              </a:rPr>
              <a:t>conduites soient complémentaires et </a:t>
            </a:r>
            <a:endParaRPr lang="fr-FR" dirty="0" smtClean="0">
              <a:solidFill>
                <a:srgbClr val="A6A6A6"/>
              </a:solidFill>
            </a:endParaRPr>
          </a:p>
          <a:p>
            <a:r>
              <a:rPr lang="fr-FR" dirty="0" smtClean="0">
                <a:solidFill>
                  <a:srgbClr val="A6A6A6"/>
                </a:solidFill>
              </a:rPr>
              <a:t>permettent </a:t>
            </a:r>
            <a:r>
              <a:rPr lang="fr-FR" sz="2000" dirty="0">
                <a:solidFill>
                  <a:schemeClr val="bg1">
                    <a:lumMod val="65000"/>
                  </a:schemeClr>
                </a:solidFill>
              </a:rPr>
              <a:t>de</a:t>
            </a:r>
            <a:r>
              <a:rPr lang="fr-FR" sz="2400" dirty="0"/>
              <a:t> </a:t>
            </a:r>
            <a:r>
              <a:rPr lang="fr-FR" sz="2400" b="1" dirty="0" smtClean="0"/>
              <a:t>répondre </a:t>
            </a:r>
            <a:r>
              <a:rPr lang="fr-FR" sz="2400" b="1" dirty="0"/>
              <a:t>aux </a:t>
            </a:r>
            <a:r>
              <a:rPr lang="fr-FR" sz="2400" b="1" dirty="0" smtClean="0"/>
              <a:t>besoins des publics cibles</a:t>
            </a:r>
            <a:endParaRPr lang="fr-FR" b="1" dirty="0" smtClean="0"/>
          </a:p>
          <a:p>
            <a:r>
              <a:rPr lang="fr-FR" dirty="0" smtClean="0">
                <a:solidFill>
                  <a:srgbClr val="A6A6A6"/>
                </a:solidFill>
              </a:rPr>
              <a:t> sur tout le territoire de santé. A cette fin, le centre peut conclure des conventions de partenariat</a:t>
            </a:r>
          </a:p>
          <a:p>
            <a:r>
              <a:rPr lang="fr-FR" dirty="0" smtClean="0">
                <a:solidFill>
                  <a:srgbClr val="A6A6A6"/>
                </a:solidFill>
              </a:rPr>
              <a:t>Avec ces autres acteurs.</a:t>
            </a:r>
          </a:p>
          <a:p>
            <a:r>
              <a:rPr lang="fr-FR" dirty="0" smtClean="0">
                <a:solidFill>
                  <a:srgbClr val="A6A6A6"/>
                </a:solidFill>
              </a:rPr>
              <a:t> Les </a:t>
            </a:r>
            <a:r>
              <a:rPr lang="fr-FR" b="1" dirty="0" smtClean="0">
                <a:solidFill>
                  <a:srgbClr val="A6A6A6"/>
                </a:solidFill>
              </a:rPr>
              <a:t>actions hors les murs </a:t>
            </a:r>
            <a:r>
              <a:rPr lang="fr-FR" dirty="0" smtClean="0">
                <a:solidFill>
                  <a:srgbClr val="A6A6A6"/>
                </a:solidFill>
              </a:rPr>
              <a:t>consistent en la délivrance d’un </a:t>
            </a:r>
            <a:r>
              <a:rPr lang="fr-FR" b="1" dirty="0" smtClean="0">
                <a:solidFill>
                  <a:srgbClr val="A6A6A6"/>
                </a:solidFill>
              </a:rPr>
              <a:t>message </a:t>
            </a:r>
            <a:r>
              <a:rPr lang="fr-FR" sz="2400" b="1" dirty="0" smtClean="0"/>
              <a:t>de prévention </a:t>
            </a:r>
            <a:r>
              <a:rPr lang="fr-FR" dirty="0" smtClean="0">
                <a:solidFill>
                  <a:srgbClr val="A6A6A6"/>
                </a:solidFill>
              </a:rPr>
              <a:t>et, </a:t>
            </a:r>
          </a:p>
          <a:p>
            <a:r>
              <a:rPr lang="fr-FR" dirty="0" smtClean="0">
                <a:solidFill>
                  <a:srgbClr val="A6A6A6"/>
                </a:solidFill>
              </a:rPr>
              <a:t>le cas échéant, si les conditions techniques de gratuité, de confidentialité et de possibilité </a:t>
            </a:r>
          </a:p>
          <a:p>
            <a:r>
              <a:rPr lang="fr-FR" dirty="0" smtClean="0">
                <a:solidFill>
                  <a:srgbClr val="A6A6A6"/>
                </a:solidFill>
              </a:rPr>
              <a:t>D’anonymat sont respectées, en la réalisation d’un</a:t>
            </a:r>
            <a:r>
              <a:rPr lang="fr-FR" dirty="0" smtClean="0"/>
              <a:t> </a:t>
            </a:r>
            <a:r>
              <a:rPr lang="fr-FR" sz="2400" b="1" dirty="0" smtClean="0"/>
              <a:t>dépistage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A6A6A6"/>
                </a:solidFill>
              </a:rPr>
              <a:t>du VIH, des hépatites </a:t>
            </a:r>
          </a:p>
          <a:p>
            <a:r>
              <a:rPr lang="fr-FR" b="1" dirty="0" smtClean="0">
                <a:solidFill>
                  <a:srgbClr val="A6A6A6"/>
                </a:solidFill>
              </a:rPr>
              <a:t>et d’autres IST. </a:t>
            </a:r>
            <a:r>
              <a:rPr lang="fr-FR" dirty="0" smtClean="0">
                <a:solidFill>
                  <a:srgbClr val="A6A6A6"/>
                </a:solidFill>
              </a:rPr>
              <a:t>Ce dépistage peut être fait </a:t>
            </a:r>
            <a:r>
              <a:rPr lang="fr-FR" sz="2400" dirty="0" smtClean="0">
                <a:solidFill>
                  <a:srgbClr val="A6A6A6"/>
                </a:solidFill>
              </a:rPr>
              <a:t>par </a:t>
            </a:r>
            <a:r>
              <a:rPr lang="fr-FR" sz="2400" b="1" dirty="0" smtClean="0"/>
              <a:t>TROD</a:t>
            </a:r>
            <a:r>
              <a:rPr lang="fr-FR" sz="2400" dirty="0" smtClean="0"/>
              <a:t> </a:t>
            </a:r>
            <a:r>
              <a:rPr lang="fr-FR" dirty="0" smtClean="0">
                <a:solidFill>
                  <a:srgbClr val="A6A6A6"/>
                </a:solidFill>
              </a:rPr>
              <a:t>ou</a:t>
            </a:r>
          </a:p>
          <a:p>
            <a:r>
              <a:rPr lang="fr-FR" dirty="0" smtClean="0">
                <a:solidFill>
                  <a:srgbClr val="A6A6A6"/>
                </a:solidFill>
              </a:rPr>
              <a:t> </a:t>
            </a:r>
            <a:r>
              <a:rPr lang="fr-FR" sz="2400" dirty="0" smtClean="0">
                <a:solidFill>
                  <a:srgbClr val="A6A6A6"/>
                </a:solidFill>
              </a:rPr>
              <a:t>par</a:t>
            </a:r>
            <a:r>
              <a:rPr lang="fr-FR" sz="2400" dirty="0" smtClean="0"/>
              <a:t> </a:t>
            </a:r>
            <a:r>
              <a:rPr lang="fr-FR" sz="2400" b="1" dirty="0" smtClean="0"/>
              <a:t>prélèvement sanguin ou local »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25336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97270" y="1087176"/>
            <a:ext cx="4064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Adapter la prise en charge</a:t>
            </a:r>
            <a:endParaRPr lang="fr-F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elvetica Neue"/>
              <a:cs typeface="Helvetica Neue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5877" y="2156415"/>
            <a:ext cx="92535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Helvetica Neue"/>
                <a:cs typeface="Helvetica Neue"/>
              </a:rPr>
              <a:t>Organisation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Les lieux, les horaires… peuvent être différents des situations « standardisées » 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De l’hôpital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5877" y="3769768"/>
            <a:ext cx="855875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Helvetica Neue"/>
                <a:cs typeface="Helvetica Neue"/>
              </a:rPr>
              <a:t>Prise en charge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Les modalités de prévention, de prélèvement, de rendu de résultat, 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de traitement et d’adressage doivent être adaptés tout en tenant compte 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du contexte (des contraintes?) réglementaire :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TROD, autres méthodes de test à réponse rapide (biologie délocalisée)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Traitement minute, vaccination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Adressage : accompagnement, parcours privilégié…</a:t>
            </a:r>
            <a:endParaRPr lang="fr-FR" sz="20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8979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83062" y="1499351"/>
            <a:ext cx="526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Adapter les modalités d’évaluation</a:t>
            </a:r>
            <a:endParaRPr lang="fr-F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elvetica Neue"/>
              <a:cs typeface="Helvetica Neue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55739" y="2463234"/>
            <a:ext cx="63201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Helvetica Neue"/>
                <a:cs typeface="Helvetica Neue"/>
              </a:rPr>
              <a:t>Evaluation de l’activité 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 moyens mobilisés pour une population « volatile »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Nombre de prise en charge par demi journée différent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Temps de prise en charge différent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55739" y="4253260"/>
            <a:ext cx="822842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Helvetica Neue"/>
                <a:cs typeface="Helvetica Neue"/>
              </a:rPr>
              <a:t>Evaluation des </a:t>
            </a:r>
            <a:r>
              <a:rPr lang="fr-FR" sz="2000" b="1" dirty="0">
                <a:latin typeface="Helvetica Neue"/>
                <a:cs typeface="Helvetica Neue"/>
              </a:rPr>
              <a:t>des </a:t>
            </a:r>
            <a:r>
              <a:rPr lang="fr-FR" sz="2000" b="1" dirty="0" smtClean="0">
                <a:latin typeface="Helvetica Neue"/>
                <a:cs typeface="Helvetica Neue"/>
              </a:rPr>
              <a:t>résultats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Ne pas de contenter du nombre de dépistages, de rendus de résultats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De résultats positifs, du nombre d’adressages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Evaluer le devenir du patient ?</a:t>
            </a:r>
            <a:endParaRPr lang="fr-FR" sz="2000" dirty="0">
              <a:latin typeface="Helvetica Neue"/>
              <a:cs typeface="Helvetica Neue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7265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7539" y="1024362"/>
            <a:ext cx="42489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Helvetica Neue"/>
                <a:cs typeface="Helvetica Neue"/>
              </a:rPr>
              <a:t>Conclusion</a:t>
            </a:r>
            <a:endParaRPr lang="fr-F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Helvetica Neue"/>
              <a:cs typeface="Helvetica Neue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50816" y="2264356"/>
            <a:ext cx="81504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Le </a:t>
            </a:r>
            <a:r>
              <a:rPr lang="fr-FR" sz="2000" dirty="0" err="1" smtClean="0">
                <a:latin typeface="Helvetica Neue"/>
                <a:cs typeface="Helvetica Neue"/>
              </a:rPr>
              <a:t>CeGIDD</a:t>
            </a:r>
            <a:r>
              <a:rPr lang="fr-FR" sz="2000" dirty="0" smtClean="0">
                <a:latin typeface="Helvetica Neue"/>
                <a:cs typeface="Helvetica Neue"/>
              </a:rPr>
              <a:t> doit viser des </a:t>
            </a:r>
            <a:r>
              <a:rPr lang="fr-FR" sz="2000" b="1" dirty="0" smtClean="0">
                <a:latin typeface="Helvetica Neue"/>
                <a:cs typeface="Helvetica Neue"/>
              </a:rPr>
              <a:t>publics qui n’accèdent pas </a:t>
            </a:r>
            <a:r>
              <a:rPr lang="fr-FR" sz="2000" dirty="0" smtClean="0">
                <a:latin typeface="Helvetica Neue"/>
                <a:cs typeface="Helvetica Neue"/>
              </a:rPr>
              <a:t>spontanément 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au dépistage ou qui sont particulièrement exposés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27316" y="3381205"/>
            <a:ext cx="4882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L’activité </a:t>
            </a:r>
            <a:r>
              <a:rPr lang="fr-FR" sz="2000" b="1" dirty="0" smtClean="0">
                <a:latin typeface="Helvetica Neue"/>
                <a:cs typeface="Helvetica Neue"/>
              </a:rPr>
              <a:t>Hors les Murs </a:t>
            </a:r>
            <a:r>
              <a:rPr lang="fr-FR" sz="2000" dirty="0" smtClean="0">
                <a:latin typeface="Helvetica Neue"/>
                <a:cs typeface="Helvetica Neue"/>
              </a:rPr>
              <a:t>est une réponse 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96714" y="4130891"/>
            <a:ext cx="7840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Son </a:t>
            </a:r>
            <a:r>
              <a:rPr lang="fr-FR" sz="2000" b="1" dirty="0" smtClean="0">
                <a:latin typeface="Helvetica Neue"/>
                <a:cs typeface="Helvetica Neue"/>
              </a:rPr>
              <a:t>organisation</a:t>
            </a:r>
            <a:r>
              <a:rPr lang="fr-FR" sz="2000" dirty="0" smtClean="0">
                <a:latin typeface="Helvetica Neue"/>
                <a:cs typeface="Helvetica Neue"/>
              </a:rPr>
              <a:t> nécessite une approche </a:t>
            </a:r>
            <a:r>
              <a:rPr lang="fr-FR" sz="2000" b="1" dirty="0" smtClean="0">
                <a:latin typeface="Helvetica Neue"/>
                <a:cs typeface="Helvetica Neue"/>
              </a:rPr>
              <a:t>adaptée 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qui bouscule l’organisation </a:t>
            </a:r>
            <a:r>
              <a:rPr lang="fr-FR" sz="2000" dirty="0" smtClean="0">
                <a:latin typeface="Helvetica Neue"/>
                <a:cs typeface="Helvetica Neue"/>
              </a:rPr>
              <a:t>standard, place éventuelle de la </a:t>
            </a:r>
            <a:r>
              <a:rPr lang="fr-FR" sz="2000" b="1" dirty="0" smtClean="0">
                <a:latin typeface="Helvetica Neue"/>
                <a:cs typeface="Helvetica Neue"/>
              </a:rPr>
              <a:t>PREP</a:t>
            </a:r>
            <a:r>
              <a:rPr lang="fr-FR" sz="2000" dirty="0" smtClean="0">
                <a:latin typeface="Helvetica Neue"/>
                <a:cs typeface="Helvetica Neue"/>
              </a:rPr>
              <a:t>?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42617" y="5660826"/>
            <a:ext cx="8340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Les moyens et les modalités d’</a:t>
            </a:r>
            <a:r>
              <a:rPr lang="fr-FR" sz="2000" b="1" dirty="0" smtClean="0">
                <a:latin typeface="Helvetica Neue"/>
                <a:cs typeface="Helvetica Neue"/>
              </a:rPr>
              <a:t>évaluation</a:t>
            </a:r>
            <a:r>
              <a:rPr lang="fr-FR" sz="2000" dirty="0" smtClean="0">
                <a:latin typeface="Helvetica Neue"/>
                <a:cs typeface="Helvetica Neue"/>
              </a:rPr>
              <a:t> doivent également s’adapter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57918" y="5110036"/>
            <a:ext cx="743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Les objectifs : </a:t>
            </a:r>
            <a:r>
              <a:rPr lang="fr-FR" sz="2000" b="1" dirty="0" smtClean="0">
                <a:latin typeface="Helvetica Neue"/>
                <a:cs typeface="Helvetica Neue"/>
              </a:rPr>
              <a:t>approche globale santé</a:t>
            </a:r>
            <a:r>
              <a:rPr lang="fr-FR" sz="2000" dirty="0" smtClean="0">
                <a:latin typeface="Helvetica Neue"/>
                <a:cs typeface="Helvetica Neue"/>
              </a:rPr>
              <a:t>? Donc au-delà des IST</a:t>
            </a:r>
            <a:endParaRPr lang="fr-FR" sz="20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22471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SDIM Syndicat des DIM </a:t>
            </a:r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6415" cy="685800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530056" y="1331056"/>
            <a:ext cx="3044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Helvetica Neue"/>
                <a:cs typeface="Helvetica Neue"/>
              </a:rPr>
              <a:t>Merci de votre attention…</a:t>
            </a:r>
            <a:endParaRPr lang="fr-FR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31431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49722" y="1392251"/>
            <a:ext cx="5165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Plusieurs formes d’activité hors les murs</a:t>
            </a:r>
            <a:endParaRPr lang="fr-FR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elvetica Neue"/>
              <a:cs typeface="Helvetica Neue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49717" y="2723305"/>
            <a:ext cx="6970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Bilan Hors les Murs CDAG Fernand </a:t>
            </a:r>
            <a:r>
              <a:rPr lang="fr-F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W</a:t>
            </a:r>
            <a:r>
              <a:rPr lang="fr-F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idal et AREMEDIA</a:t>
            </a:r>
            <a:endParaRPr lang="fr-FR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elvetica Neue"/>
              <a:cs typeface="Helvetica Neue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49712" y="5538369"/>
            <a:ext cx="5195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Adapter la prise en charge et l’évaluation  </a:t>
            </a:r>
            <a:endParaRPr lang="fr-FR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elvetica Neue"/>
              <a:cs typeface="Helvetica Neue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19127" y="3962457"/>
            <a:ext cx="5240410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Possibilités offertes par le </a:t>
            </a:r>
            <a:r>
              <a:rPr lang="fr-FR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CeGIDD</a:t>
            </a:r>
            <a:r>
              <a:rPr lang="fr-F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 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(Arrêté du 1</a:t>
            </a:r>
            <a:r>
              <a:rPr lang="fr-FR" sz="2000" baseline="30000" dirty="0" smtClean="0">
                <a:latin typeface="Helvetica Neue"/>
                <a:cs typeface="Helvetica Neue"/>
              </a:rPr>
              <a:t>er</a:t>
            </a:r>
            <a:r>
              <a:rPr lang="fr-FR" sz="2000" dirty="0" smtClean="0">
                <a:latin typeface="Helvetica Neue"/>
                <a:cs typeface="Helvetica Neue"/>
              </a:rPr>
              <a:t> juillet 2015 relatif aux </a:t>
            </a:r>
            <a:r>
              <a:rPr lang="fr-FR" sz="2000" dirty="0" err="1" smtClean="0">
                <a:latin typeface="Helvetica Neue"/>
                <a:cs typeface="Helvetica Neue"/>
              </a:rPr>
              <a:t>CeGIDD</a:t>
            </a:r>
            <a:r>
              <a:rPr lang="fr-FR" sz="2000" dirty="0" smtClean="0">
                <a:latin typeface="Helvetica Neue"/>
                <a:cs typeface="Helvetica Neue"/>
              </a:rPr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0881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56327" y="1285158"/>
            <a:ext cx="5165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Plusieurs formes d’activité hors les murs</a:t>
            </a:r>
            <a:endParaRPr lang="fr-FR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elvetica Neue"/>
              <a:cs typeface="Helvetica Neue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33334" y="2708011"/>
            <a:ext cx="3860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Action « visibilité » du dépistage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065608" y="4299157"/>
            <a:ext cx="2909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Action ciblée et répétée </a:t>
            </a:r>
            <a:endParaRPr lang="fr-FR" sz="20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8232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83062" y="688477"/>
            <a:ext cx="6294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Helvetica Neue"/>
                <a:cs typeface="Helvetica Neue"/>
              </a:rPr>
              <a:t>Activité Hors les Murs Fernand Widal-AREMEDIA*</a:t>
            </a:r>
            <a:endParaRPr lang="fr-FR" sz="2000" b="1" dirty="0">
              <a:latin typeface="Helvetica Neue"/>
              <a:cs typeface="Helvetica Neue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73225" y="1591148"/>
            <a:ext cx="72194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Helvetica Neue"/>
                <a:cs typeface="Helvetica Neue"/>
              </a:rPr>
              <a:t>Lieux</a:t>
            </a:r>
            <a:r>
              <a:rPr lang="fr-FR" sz="2000" dirty="0" smtClean="0">
                <a:latin typeface="Helvetica Neue"/>
                <a:cs typeface="Helvetica Neue"/>
              </a:rPr>
              <a:t> : CARRUD, CSAPA, Lotus Bus, Afrique Avenir, foyers…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26230" y="2738610"/>
            <a:ext cx="3806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Nature des Lieux </a:t>
            </a:r>
            <a:r>
              <a:rPr lang="fr-FR" sz="2000" dirty="0">
                <a:latin typeface="Helvetica Neue"/>
                <a:cs typeface="Helvetica Neue"/>
              </a:rPr>
              <a:t>=</a:t>
            </a:r>
            <a:r>
              <a:rPr lang="fr-FR" sz="2000" dirty="0" smtClean="0">
                <a:latin typeface="Helvetica Neue"/>
                <a:cs typeface="Helvetica Neue"/>
              </a:rPr>
              <a:t> fixes ou bus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6230" y="3840182"/>
            <a:ext cx="3709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Périodicité : environ 1/semaine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26230" y="4957047"/>
            <a:ext cx="754565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Helvetica Neue"/>
                <a:cs typeface="Helvetica Neue"/>
              </a:rPr>
              <a:t>Organisation</a:t>
            </a:r>
            <a:r>
              <a:rPr lang="fr-FR" sz="2000" dirty="0" smtClean="0">
                <a:latin typeface="Helvetica Neue"/>
                <a:cs typeface="Helvetica Neue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AREMEDIA : organisation, accueil, IDE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Fernand Widal : consultation médicale, dossier médical, analyse biologique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Rendu des résultats : soit dans les lieux fixes, soit à F Widal (aide </a:t>
            </a:r>
            <a:r>
              <a:rPr lang="fr-FR" dirty="0" err="1" smtClean="0"/>
              <a:t>Arcat</a:t>
            </a:r>
            <a:r>
              <a:rPr lang="fr-FR" dirty="0" smtClean="0"/>
              <a:t> Sida)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97815" y="6456388"/>
            <a:ext cx="65966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*</a:t>
            </a:r>
            <a:r>
              <a:rPr lang="fr-FR" sz="1100" dirty="0"/>
              <a:t>Plard C, Shelly M, </a:t>
            </a:r>
            <a:r>
              <a:rPr lang="fr-FR" sz="1100" dirty="0" err="1"/>
              <a:t>Millot</a:t>
            </a:r>
            <a:r>
              <a:rPr lang="fr-FR" sz="1100" dirty="0"/>
              <a:t> J, Segouin C, Bertrand D, Le </a:t>
            </a:r>
            <a:r>
              <a:rPr lang="fr-FR" sz="1100" dirty="0" err="1"/>
              <a:t>Divenah</a:t>
            </a:r>
            <a:r>
              <a:rPr lang="fr-FR" sz="1100" dirty="0"/>
              <a:t> A. Dépistages anonymes et gratuits </a:t>
            </a:r>
            <a:r>
              <a:rPr lang="fr-FR" sz="1100" dirty="0" smtClean="0"/>
              <a:t>:</a:t>
            </a:r>
          </a:p>
          <a:p>
            <a:r>
              <a:rPr lang="fr-FR" sz="1100" dirty="0" smtClean="0"/>
              <a:t> </a:t>
            </a:r>
            <a:r>
              <a:rPr lang="fr-FR" sz="1100" dirty="0"/>
              <a:t>comparaison de la population rencontrée en centre et en dehors des locaux. Santé Publique. 2007; 36 : 881-82. </a:t>
            </a:r>
          </a:p>
        </p:txBody>
      </p:sp>
    </p:spTree>
    <p:extLst>
      <p:ext uri="{BB962C8B-B14F-4D97-AF65-F5344CB8AC3E}">
        <p14:creationId xmlns:p14="http://schemas.microsoft.com/office/powerpoint/2010/main" val="2511677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18582" y="719076"/>
            <a:ext cx="3541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Bilan Activité 2014* (½) </a:t>
            </a:r>
            <a:endParaRPr lang="fr-F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elvetica Neue"/>
              <a:cs typeface="Helvetica Neue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95625" y="1790044"/>
            <a:ext cx="7290725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Helvetica Neue"/>
                <a:cs typeface="Helvetica Neue"/>
              </a:rPr>
              <a:t>Données socio éco démographiques</a:t>
            </a:r>
          </a:p>
          <a:p>
            <a:endParaRPr lang="fr-FR" sz="2000" b="1" dirty="0" smtClean="0">
              <a:latin typeface="Helvetica Neue"/>
              <a:cs typeface="Helvetica Neue"/>
            </a:endParaRPr>
          </a:p>
          <a:p>
            <a:r>
              <a:rPr lang="fr-FR" sz="2000" b="1" dirty="0" smtClean="0">
                <a:latin typeface="Helvetica Neue"/>
                <a:cs typeface="Helvetica Neue"/>
              </a:rPr>
              <a:t>Genre</a:t>
            </a:r>
            <a:r>
              <a:rPr lang="fr-FR" sz="2000" dirty="0" smtClean="0">
                <a:latin typeface="Helvetica Neue"/>
                <a:cs typeface="Helvetica Neue"/>
              </a:rPr>
              <a:t> : 51% de femmes</a:t>
            </a:r>
          </a:p>
          <a:p>
            <a:endParaRPr lang="fr-FR" sz="2000" dirty="0" smtClean="0">
              <a:latin typeface="Helvetica Neue"/>
              <a:cs typeface="Helvetica Neue"/>
            </a:endParaRPr>
          </a:p>
          <a:p>
            <a:r>
              <a:rPr lang="fr-FR" sz="2000" b="1" dirty="0" smtClean="0">
                <a:latin typeface="Helvetica Neue"/>
                <a:cs typeface="Helvetica Neue"/>
              </a:rPr>
              <a:t>Age</a:t>
            </a:r>
            <a:r>
              <a:rPr lang="fr-FR" sz="2000" dirty="0" smtClean="0">
                <a:latin typeface="Helvetica Neue"/>
                <a:cs typeface="Helvetica Neue"/>
              </a:rPr>
              <a:t> : 40% entre 40 et 49 ans</a:t>
            </a:r>
          </a:p>
          <a:p>
            <a:endParaRPr lang="fr-FR" sz="2000" dirty="0" smtClean="0">
              <a:latin typeface="Helvetica Neue"/>
              <a:cs typeface="Helvetica Neue"/>
            </a:endParaRPr>
          </a:p>
          <a:p>
            <a:r>
              <a:rPr lang="fr-FR" sz="2000" b="1" dirty="0" smtClean="0">
                <a:latin typeface="Helvetica Neue"/>
                <a:cs typeface="Helvetica Neue"/>
              </a:rPr>
              <a:t>Hébergement </a:t>
            </a:r>
            <a:r>
              <a:rPr lang="fr-FR" sz="2000" dirty="0" smtClean="0">
                <a:latin typeface="Helvetica Neue"/>
                <a:cs typeface="Helvetica Neue"/>
              </a:rPr>
              <a:t>: 40% ont leur propre logement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 </a:t>
            </a:r>
          </a:p>
          <a:p>
            <a:r>
              <a:rPr lang="fr-FR" sz="2000" b="1" dirty="0" smtClean="0">
                <a:latin typeface="Helvetica Neue"/>
                <a:cs typeface="Helvetica Neue"/>
              </a:rPr>
              <a:t>Revenu</a:t>
            </a:r>
            <a:r>
              <a:rPr lang="fr-FR" sz="2000" dirty="0" smtClean="0">
                <a:latin typeface="Helvetica Neue"/>
                <a:cs typeface="Helvetica Neue"/>
              </a:rPr>
              <a:t> : 82% sont sans revenu ou sous le seuil de pauvreté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 </a:t>
            </a:r>
          </a:p>
          <a:p>
            <a:r>
              <a:rPr lang="fr-FR" sz="2000" b="1" dirty="0" smtClean="0">
                <a:latin typeface="Helvetica Neue"/>
                <a:cs typeface="Helvetica Neue"/>
              </a:rPr>
              <a:t>Emploi</a:t>
            </a:r>
            <a:r>
              <a:rPr lang="fr-FR" sz="2000" dirty="0" smtClean="0">
                <a:latin typeface="Helvetica Neue"/>
                <a:cs typeface="Helvetica Neue"/>
              </a:rPr>
              <a:t> : 55% sans emploi officiel</a:t>
            </a:r>
          </a:p>
          <a:p>
            <a:endParaRPr lang="fr-FR" sz="2000" dirty="0" smtClean="0">
              <a:latin typeface="Helvetica Neue"/>
              <a:cs typeface="Helvetica Neue"/>
            </a:endParaRPr>
          </a:p>
          <a:p>
            <a:r>
              <a:rPr lang="fr-FR" sz="2000" b="1" dirty="0" smtClean="0">
                <a:latin typeface="Helvetica Neue"/>
                <a:cs typeface="Helvetica Neue"/>
              </a:rPr>
              <a:t>Couverture AM </a:t>
            </a:r>
            <a:r>
              <a:rPr lang="fr-FR" sz="2000" dirty="0" smtClean="0">
                <a:latin typeface="Helvetica Neue"/>
                <a:cs typeface="Helvetica Neue"/>
              </a:rPr>
              <a:t>: 35% sont couverts par l’assurance maladie, </a:t>
            </a:r>
          </a:p>
          <a:p>
            <a:r>
              <a:rPr lang="fr-FR" sz="2000" dirty="0">
                <a:latin typeface="Helvetica Neue"/>
                <a:cs typeface="Helvetica Neue"/>
              </a:rPr>
              <a:t>	</a:t>
            </a:r>
            <a:r>
              <a:rPr lang="fr-FR" sz="2000" dirty="0" smtClean="0">
                <a:latin typeface="Helvetica Neue"/>
                <a:cs typeface="Helvetica Neue"/>
              </a:rPr>
              <a:t>			 1/3 sans aucune couverture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24045" y="1361661"/>
            <a:ext cx="20092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latin typeface="Helvetica Neue"/>
                <a:cs typeface="Helvetica Neue"/>
              </a:rPr>
              <a:t>341 </a:t>
            </a:r>
            <a:r>
              <a:rPr lang="fr-FR" sz="2000" dirty="0" smtClean="0">
                <a:latin typeface="Helvetica Neue"/>
                <a:cs typeface="Helvetica Neue"/>
              </a:rPr>
              <a:t>consultants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6494" y="6226908"/>
            <a:ext cx="72043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*En </a:t>
            </a:r>
            <a:r>
              <a:rPr lang="en-US" sz="1200" b="1" dirty="0" err="1" smtClean="0"/>
              <a:t>cours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soumission</a:t>
            </a:r>
            <a:endParaRPr lang="en-US" sz="1200" b="1" dirty="0" smtClean="0"/>
          </a:p>
          <a:p>
            <a:r>
              <a:rPr lang="en-US" sz="1200" b="1" dirty="0" smtClean="0"/>
              <a:t>Out</a:t>
            </a:r>
            <a:r>
              <a:rPr lang="en-US" sz="1200" b="1" dirty="0"/>
              <a:t>-of-Hospital screening for HIV, HBV, HCV and Syphilis in precarious population, a Public Health Challenge</a:t>
            </a:r>
            <a:endParaRPr lang="fr-FR" sz="1200" b="1" dirty="0"/>
          </a:p>
          <a:p>
            <a:r>
              <a:rPr lang="en-US" sz="1200" dirty="0" err="1"/>
              <a:t>Legoupil</a:t>
            </a:r>
            <a:r>
              <a:rPr lang="en-US" sz="1200" dirty="0"/>
              <a:t> C</a:t>
            </a:r>
            <a:r>
              <a:rPr lang="en-US" sz="1200" baseline="30000" dirty="0"/>
              <a:t>1, 2</a:t>
            </a:r>
            <a:r>
              <a:rPr lang="en-US" sz="1200" dirty="0"/>
              <a:t>., </a:t>
            </a:r>
            <a:r>
              <a:rPr lang="en-US" sz="1200" dirty="0" err="1"/>
              <a:t>Peltier</a:t>
            </a:r>
            <a:r>
              <a:rPr lang="en-US" sz="1200" dirty="0"/>
              <a:t> A.</a:t>
            </a:r>
            <a:r>
              <a:rPr lang="en-US" sz="1200" baseline="30000" dirty="0"/>
              <a:t>3</a:t>
            </a:r>
            <a:r>
              <a:rPr lang="en-US" sz="1200" dirty="0"/>
              <a:t>, Henry </a:t>
            </a:r>
            <a:r>
              <a:rPr lang="en-US" sz="1200" dirty="0" err="1"/>
              <a:t>Kagan</a:t>
            </a:r>
            <a:r>
              <a:rPr lang="en-US" sz="1200" dirty="0"/>
              <a:t> V</a:t>
            </a:r>
            <a:r>
              <a:rPr lang="en-US" sz="1200" baseline="30000" dirty="0"/>
              <a:t>3</a:t>
            </a:r>
            <a:r>
              <a:rPr lang="en-US" sz="1200" dirty="0"/>
              <a:t>., Segouin C</a:t>
            </a:r>
            <a:r>
              <a:rPr lang="en-US" sz="1200" baseline="30000" dirty="0"/>
              <a:t>1,2</a:t>
            </a:r>
            <a:r>
              <a:rPr lang="en-US" sz="1200" dirty="0"/>
              <a:t>., </a:t>
            </a:r>
            <a:r>
              <a:rPr lang="en-US" sz="1200" dirty="0" err="1"/>
              <a:t>Alberti</a:t>
            </a:r>
            <a:r>
              <a:rPr lang="en-US" sz="1200" dirty="0"/>
              <a:t> C.</a:t>
            </a:r>
            <a:r>
              <a:rPr lang="en-US" sz="1200" baseline="30000" dirty="0"/>
              <a:t>4,5</a:t>
            </a:r>
            <a:r>
              <a:rPr lang="en-US" sz="1200" dirty="0"/>
              <a:t>, de </a:t>
            </a:r>
            <a:r>
              <a:rPr lang="en-US" sz="1200" dirty="0" err="1"/>
              <a:t>Massé</a:t>
            </a:r>
            <a:r>
              <a:rPr lang="en-US" sz="1200" dirty="0"/>
              <a:t> Luc</a:t>
            </a:r>
            <a:r>
              <a:rPr lang="en-US" sz="1200" baseline="30000" dirty="0"/>
              <a:t>3</a:t>
            </a:r>
            <a:r>
              <a:rPr lang="en-US" sz="1200" dirty="0"/>
              <a:t>, Shelly M.</a:t>
            </a:r>
            <a:r>
              <a:rPr lang="en-US" sz="1200" baseline="30000" dirty="0"/>
              <a:t>2,3</a:t>
            </a:r>
            <a:r>
              <a:rPr lang="en-US" sz="1200" dirty="0"/>
              <a:t>, </a:t>
            </a:r>
            <a:r>
              <a:rPr lang="en-US" sz="1200" dirty="0" err="1"/>
              <a:t>Krastinova</a:t>
            </a:r>
            <a:r>
              <a:rPr lang="en-US" sz="1200" dirty="0"/>
              <a:t> E.</a:t>
            </a:r>
            <a:r>
              <a:rPr lang="en-US" sz="1200" baseline="30000" dirty="0"/>
              <a:t>1, 2</a:t>
            </a:r>
            <a:r>
              <a:rPr lang="en-US" sz="1200" dirty="0"/>
              <a:t> </a:t>
            </a:r>
            <a:endParaRPr lang="fr-FR" sz="1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8767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55194" y="856772"/>
            <a:ext cx="36843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elvetica Neue"/>
                <a:cs typeface="Helvetica Neue"/>
              </a:rPr>
              <a:t>Bilan Activité 2014  (2/2)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040438" y="1790041"/>
            <a:ext cx="28643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Premier test : 36%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Risque récent : 30%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Résultats rendus : 61%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0438" y="3411788"/>
            <a:ext cx="214674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Résultats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10% HVC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6,5% HVB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0,6% VIH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0,17% syphilis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40438" y="5339525"/>
            <a:ext cx="2639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Anticorps HVB : 54%</a:t>
            </a:r>
            <a:endParaRPr lang="fr-FR" sz="20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87412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86340" y="1591130"/>
            <a:ext cx="5275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Qui ne revient pas chercher ses résultats?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Plutôt sans emploi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Pas un premier test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Présence en France depuis moins d’un an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57380" y="3931971"/>
            <a:ext cx="66174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Qui a une fausse perception d’être protégé contre HVB?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Afrique Nord/Afrique subsaharienne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Homme/femme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Pas de domicile propre/domicile propre</a:t>
            </a:r>
            <a:endParaRPr lang="fr-FR" sz="20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72849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61750" y="979168"/>
            <a:ext cx="76667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Helvetica Neue"/>
                <a:cs typeface="Helvetica Neue"/>
              </a:rPr>
              <a:t>Leçon à tirer : le modèle classique de prise en charge</a:t>
            </a:r>
          </a:p>
          <a:p>
            <a:r>
              <a:rPr lang="fr-FR" sz="2400" dirty="0" smtClean="0">
                <a:latin typeface="Helvetica Neue"/>
                <a:cs typeface="Helvetica Neue"/>
              </a:rPr>
              <a:t>N’est pas adapté</a:t>
            </a:r>
            <a:endParaRPr lang="fr-FR" sz="2400" dirty="0">
              <a:latin typeface="Helvetica Neue"/>
              <a:cs typeface="Helvetica Neue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29495" y="2249010"/>
            <a:ext cx="897682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Helvetica Neue"/>
                <a:cs typeface="Helvetica Neue"/>
              </a:rPr>
              <a:t>Pourcentage élevé de non rendu de résultats </a:t>
            </a:r>
          </a:p>
          <a:p>
            <a:r>
              <a:rPr lang="fr-FR" sz="2400" dirty="0" smtClean="0">
                <a:latin typeface="Helvetica Neue"/>
                <a:cs typeface="Helvetica Neue"/>
              </a:rPr>
              <a:t> </a:t>
            </a:r>
          </a:p>
          <a:p>
            <a:endParaRPr lang="fr-FR" sz="2400" dirty="0" smtClean="0">
              <a:latin typeface="Helvetica Neue"/>
              <a:cs typeface="Helvetica Neue"/>
            </a:endParaRPr>
          </a:p>
          <a:p>
            <a:r>
              <a:rPr lang="fr-FR" sz="2400" dirty="0" smtClean="0">
                <a:latin typeface="Helvetica Neue"/>
                <a:cs typeface="Helvetica Neue"/>
              </a:rPr>
              <a:t>46% non couverts contre HVB : quand vacciner?</a:t>
            </a:r>
          </a:p>
          <a:p>
            <a:endParaRPr lang="fr-FR" sz="2400" dirty="0">
              <a:latin typeface="Helvetica Neue"/>
              <a:cs typeface="Helvetica Neue"/>
            </a:endParaRPr>
          </a:p>
          <a:p>
            <a:endParaRPr lang="fr-FR" sz="2400" dirty="0" smtClean="0">
              <a:latin typeface="Helvetica Neue"/>
              <a:cs typeface="Helvetica Neue"/>
            </a:endParaRPr>
          </a:p>
          <a:p>
            <a:r>
              <a:rPr lang="fr-FR" sz="2400" dirty="0" smtClean="0">
                <a:latin typeface="Helvetica Neue"/>
                <a:cs typeface="Helvetica Neue"/>
              </a:rPr>
              <a:t>Adressage et suivi problématique pour ceux qui ont leur résultat</a:t>
            </a:r>
          </a:p>
        </p:txBody>
      </p:sp>
    </p:spTree>
    <p:extLst>
      <p:ext uri="{BB962C8B-B14F-4D97-AF65-F5344CB8AC3E}">
        <p14:creationId xmlns:p14="http://schemas.microsoft.com/office/powerpoint/2010/main" val="4076302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61750" y="979168"/>
            <a:ext cx="1467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Helvetica Neue"/>
                <a:cs typeface="Helvetica Neue"/>
              </a:rPr>
              <a:t>Solutions</a:t>
            </a:r>
            <a:endParaRPr lang="fr-FR" sz="2400" dirty="0">
              <a:latin typeface="Helvetica Neue"/>
              <a:cs typeface="Helvetica Neue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8283" y="2065433"/>
            <a:ext cx="700167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1 Nécessité de se caler sur le Modèle du théâtre classique : 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« unité de lieu et de temps »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Dépistage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Diagnostic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Traitement (ou adressage)</a:t>
            </a:r>
            <a:endParaRPr lang="fr-FR" sz="2000" dirty="0">
              <a:latin typeface="Helvetica Neue"/>
              <a:cs typeface="Helvetica Neue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8291" y="4513355"/>
            <a:ext cx="836229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Helvetica Neue"/>
                <a:cs typeface="Helvetica Neue"/>
              </a:rPr>
              <a:t>2 Travailler l’adressage pour éviter la « rupture » dans la prise en charge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Filière courte</a:t>
            </a: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Traitement </a:t>
            </a:r>
            <a:r>
              <a:rPr lang="fr-FR" sz="2000" dirty="0">
                <a:latin typeface="Helvetica Neue"/>
                <a:cs typeface="Helvetica Neue"/>
              </a:rPr>
              <a:t>VIP ou Consultations de spécialistes sur place</a:t>
            </a:r>
            <a:r>
              <a:rPr lang="fr-FR" sz="2000" dirty="0"/>
              <a:t> </a:t>
            </a:r>
            <a:endParaRPr lang="fr-FR" sz="2000" dirty="0" smtClean="0">
              <a:latin typeface="Helvetica Neue"/>
              <a:cs typeface="Helvetica Neue"/>
            </a:endParaRP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Helvetica Neue"/>
                <a:cs typeface="Helvetica Neue"/>
              </a:rPr>
              <a:t>Accompagnement pour les personnes non francophones </a:t>
            </a:r>
          </a:p>
          <a:p>
            <a:r>
              <a:rPr lang="fr-FR" sz="2000" dirty="0" smtClean="0">
                <a:latin typeface="Helvetica Neue"/>
                <a:cs typeface="Helvetica Neue"/>
              </a:rPr>
              <a:t>et surtout de culture différente</a:t>
            </a:r>
            <a:endParaRPr lang="fr-FR" sz="20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993435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923</Words>
  <Application>Microsoft Macintosh PowerPoint</Application>
  <PresentationFormat>Présentation à l'écran (4:3)</PresentationFormat>
  <Paragraphs>167</Paragraphs>
  <Slides>16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Activité « Hors les Murs »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paris 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« Hors les Murs »</dc:title>
  <dc:creator>christophe segouin</dc:creator>
  <cp:lastModifiedBy>christophe segouin</cp:lastModifiedBy>
  <cp:revision>51</cp:revision>
  <dcterms:created xsi:type="dcterms:W3CDTF">2015-11-29T13:46:05Z</dcterms:created>
  <dcterms:modified xsi:type="dcterms:W3CDTF">2015-12-02T15:20:59Z</dcterms:modified>
</cp:coreProperties>
</file>